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s" ContentType="video/unknown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howSpecialPlsOnTitleSld="0" strictFirstAndLastChars="0" saveSubsetFonts="1">
  <p:sldMasterIdLst>
    <p:sldMasterId id="2147483674" r:id="rId1"/>
  </p:sldMasterIdLst>
  <p:notesMasterIdLst>
    <p:notesMasterId r:id="rId62"/>
  </p:notesMasterIdLst>
  <p:handoutMasterIdLst>
    <p:handoutMasterId r:id="rId63"/>
  </p:handoutMasterIdLst>
  <p:sldIdLst>
    <p:sldId id="260" r:id="rId2"/>
    <p:sldId id="269" r:id="rId3"/>
    <p:sldId id="270" r:id="rId4"/>
    <p:sldId id="261" r:id="rId5"/>
    <p:sldId id="27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2" r:id="rId14"/>
    <p:sldId id="276" r:id="rId15"/>
    <p:sldId id="277" r:id="rId16"/>
    <p:sldId id="278" r:id="rId17"/>
    <p:sldId id="330" r:id="rId18"/>
    <p:sldId id="280" r:id="rId19"/>
    <p:sldId id="281" r:id="rId20"/>
    <p:sldId id="282" r:id="rId21"/>
    <p:sldId id="283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3" r:id="rId30"/>
    <p:sldId id="294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3" r:id="rId47"/>
    <p:sldId id="331" r:id="rId48"/>
    <p:sldId id="315" r:id="rId49"/>
    <p:sldId id="316" r:id="rId50"/>
    <p:sldId id="318" r:id="rId51"/>
    <p:sldId id="319" r:id="rId52"/>
    <p:sldId id="320" r:id="rId53"/>
    <p:sldId id="321" r:id="rId54"/>
    <p:sldId id="322" r:id="rId55"/>
    <p:sldId id="324" r:id="rId56"/>
    <p:sldId id="325" r:id="rId57"/>
    <p:sldId id="326" r:id="rId58"/>
    <p:sldId id="327" r:id="rId59"/>
    <p:sldId id="328" r:id="rId60"/>
    <p:sldId id="329" r:id="rId61"/>
  </p:sldIdLst>
  <p:sldSz cx="17340263" cy="9753600"/>
  <p:notesSz cx="6858000" cy="9144000"/>
  <p:defaultTextStyle>
    <a:defPPr>
      <a:defRPr lang="pl-PL"/>
    </a:defPPr>
    <a:lvl1pPr algn="ctr" defTabSz="584200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342900" algn="ctr" defTabSz="584200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685800" algn="ctr" defTabSz="584200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028700" algn="ctr" defTabSz="584200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371600" algn="ctr" defTabSz="584200" rtl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AAE49-8AC2-1049-9D9E-BCA277822585}" v="1" dt="2020-11-08T01:10:45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12"/>
    <p:restoredTop sz="92589"/>
  </p:normalViewPr>
  <p:slideViewPr>
    <p:cSldViewPr>
      <p:cViewPr varScale="1">
        <p:scale>
          <a:sx n="108" d="100"/>
          <a:sy n="108" d="100"/>
        </p:scale>
        <p:origin x="224" y="464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Leszczuk" userId="f51ff640-68ca-4f5b-81f1-7b807841f46e" providerId="ADAL" clId="{246AAE49-8AC2-1049-9D9E-BCA277822585}"/>
    <pc:docChg chg="modSld">
      <pc:chgData name="Mikołaj Leszczuk" userId="f51ff640-68ca-4f5b-81f1-7b807841f46e" providerId="ADAL" clId="{246AAE49-8AC2-1049-9D9E-BCA277822585}" dt="2020-11-08T01:10:45.083" v="0"/>
      <pc:docMkLst>
        <pc:docMk/>
      </pc:docMkLst>
      <pc:sldChg chg="modAnim">
        <pc:chgData name="Mikołaj Leszczuk" userId="f51ff640-68ca-4f5b-81f1-7b807841f46e" providerId="ADAL" clId="{246AAE49-8AC2-1049-9D9E-BCA277822585}" dt="2020-11-08T01:10:45.083" v="0"/>
        <pc:sldMkLst>
          <pc:docMk/>
          <pc:sldMk cId="2830380705" sldId="28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1012C-2013-C149-BC72-6FAA848BD2C1}" type="datetimeFigureOut">
              <a:rPr lang="en-GB" smtClean="0"/>
              <a:t>08/11/2020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A26F2-4270-0B46-85B0-5E5146C003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6153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8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>
                <a:sym typeface="Noteworthy Bold" charset="0"/>
              </a:rPr>
              <a:t>Click to edit Master text styles</a:t>
            </a:r>
          </a:p>
          <a:p>
            <a:pPr lvl="1"/>
            <a:r>
              <a:rPr lang="pl-PL">
                <a:sym typeface="Noteworthy Bold" charset="0"/>
              </a:rPr>
              <a:t>Second level</a:t>
            </a:r>
          </a:p>
          <a:p>
            <a:pPr lvl="2"/>
            <a:r>
              <a:rPr lang="pl-PL">
                <a:sym typeface="Noteworthy Bold" charset="0"/>
              </a:rPr>
              <a:t>Third level</a:t>
            </a:r>
          </a:p>
          <a:p>
            <a:pPr lvl="3"/>
            <a:r>
              <a:rPr lang="pl-PL">
                <a:sym typeface="Noteworthy Bold" charset="0"/>
              </a:rPr>
              <a:t>Fourth level</a:t>
            </a:r>
          </a:p>
          <a:p>
            <a:pPr lvl="4"/>
            <a:r>
              <a:rPr lang="pl-PL">
                <a:sym typeface="Noteworthy Bold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54817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1pPr>
    <a:lvl2pPr marL="342900" algn="l" defTabSz="457200" rtl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2pPr>
    <a:lvl3pPr marL="685800" algn="l" defTabSz="457200" rtl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3pPr>
    <a:lvl4pPr marL="1028700" algn="l" defTabSz="457200" rtl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4pPr>
    <a:lvl5pPr marL="1371600" algn="l" defTabSz="457200" rtl="0" fontAlgn="base" hangingPunct="0">
      <a:lnSpc>
        <a:spcPts val="3500"/>
      </a:lnSpc>
      <a:spcBef>
        <a:spcPct val="0"/>
      </a:spcBef>
      <a:spcAft>
        <a:spcPct val="0"/>
      </a:spcAft>
      <a:defRPr sz="2400" kern="1200">
        <a:solidFill>
          <a:srgbClr val="572E2D"/>
        </a:solidFill>
        <a:latin typeface="Noteworthy Bold" charset="0"/>
        <a:ea typeface="Noteworthy Bold" charset="0"/>
        <a:cs typeface="Noteworthy Bold" charset="0"/>
        <a:sym typeface="Noteworthy Bold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7590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0418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hape 74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61443" name="Shape 74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3503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7533" y="1596249"/>
            <a:ext cx="13005197" cy="3395698"/>
          </a:xfrm>
        </p:spPr>
        <p:txBody>
          <a:bodyPr anchor="b"/>
          <a:lstStyle>
            <a:lvl1pPr algn="ctr"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67533" y="5122898"/>
            <a:ext cx="13005197" cy="2354862"/>
          </a:xfrm>
        </p:spPr>
        <p:txBody>
          <a:bodyPr/>
          <a:lstStyle>
            <a:lvl1pPr marL="0" indent="0" algn="ctr">
              <a:buNone/>
              <a:defRPr sz="3413"/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09126" y="519289"/>
            <a:ext cx="3738994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2143" y="519289"/>
            <a:ext cx="11000229" cy="82657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12" y="2431628"/>
            <a:ext cx="14955977" cy="4057226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3112" y="6527237"/>
            <a:ext cx="14955977" cy="2133599"/>
          </a:xfrm>
        </p:spPr>
        <p:txBody>
          <a:bodyPr/>
          <a:lstStyle>
            <a:lvl1pPr marL="0" indent="0">
              <a:buNone/>
              <a:defRPr sz="3413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2143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78508" y="2596444"/>
            <a:ext cx="7369612" cy="61885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519290"/>
            <a:ext cx="14955977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03" y="2390987"/>
            <a:ext cx="7335743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4403" y="3562773"/>
            <a:ext cx="7335743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78508" y="2390987"/>
            <a:ext cx="7371870" cy="1171786"/>
          </a:xfrm>
        </p:spPr>
        <p:txBody>
          <a:bodyPr anchor="b"/>
          <a:lstStyle>
            <a:lvl1pPr marL="0" indent="0">
              <a:buNone/>
              <a:defRPr sz="3413" b="1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78508" y="3562773"/>
            <a:ext cx="7371870" cy="5240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1870" y="1404338"/>
            <a:ext cx="8778508" cy="6931378"/>
          </a:xfrm>
        </p:spPr>
        <p:txBody>
          <a:bodyPr/>
          <a:lstStyle>
            <a:lvl1pPr>
              <a:defRPr sz="4551"/>
            </a:lvl1pPr>
            <a:lvl2pPr>
              <a:defRPr sz="3982"/>
            </a:lvl2pPr>
            <a:lvl3pPr>
              <a:defRPr sz="3413"/>
            </a:lvl3pPr>
            <a:lvl4pPr>
              <a:defRPr sz="2844"/>
            </a:lvl4pPr>
            <a:lvl5pPr>
              <a:defRPr sz="2844"/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0"/>
            <a:ext cx="55926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02" y="650240"/>
            <a:ext cx="5592686" cy="227584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71870" y="1404338"/>
            <a:ext cx="8778508" cy="6931378"/>
          </a:xfrm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02" y="2926080"/>
            <a:ext cx="5592686" cy="5420925"/>
          </a:xfrm>
        </p:spPr>
        <p:txBody>
          <a:bodyPr/>
          <a:lstStyle>
            <a:lvl1pPr marL="0" indent="0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143" y="519290"/>
            <a:ext cx="14955977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143" y="2596444"/>
            <a:ext cx="14955977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2143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930EA-BC43-4F05-8046-A8782D136DF9}" type="datetime1">
              <a:rPr lang="pl-PL" smtClean="0"/>
              <a:t>08.11.2020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43962" y="9040143"/>
            <a:ext cx="585233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46561" y="9040143"/>
            <a:ext cx="3901559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CACDD-A4C7-41A8-8B80-61F80EFA8B8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479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/>
  <p:txStyles>
    <p:titleStyle>
      <a:lvl1pPr algn="l" defTabSz="1300460" rtl="0" eaLnBrk="1" latinLnBrk="0" hangingPunct="1">
        <a:lnSpc>
          <a:spcPct val="90000"/>
        </a:lnSpc>
        <a:spcBef>
          <a:spcPct val="0"/>
        </a:spcBef>
        <a:buNone/>
        <a:defRPr sz="6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90000"/>
        </a:lnSpc>
        <a:spcBef>
          <a:spcPts val="1422"/>
        </a:spcBef>
        <a:buFont typeface="Arial" panose="020B0604020202020204" pitchFamily="34" charset="0"/>
        <a:buChar char="•"/>
        <a:defRPr sz="3982" kern="1200">
          <a:solidFill>
            <a:schemeClr val="tx1"/>
          </a:solidFill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3413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ts"/><Relationship Id="rId1" Type="http://schemas.microsoft.com/office/2007/relationships/media" Target="../media/media1.ts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ts"/><Relationship Id="rId1" Type="http://schemas.microsoft.com/office/2007/relationships/media" Target="../media/media2.ts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ts"/><Relationship Id="rId1" Type="http://schemas.microsoft.com/office/2007/relationships/media" Target="../media/media3.ts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ts"/><Relationship Id="rId1" Type="http://schemas.microsoft.com/office/2007/relationships/media" Target="../media/media4.ts"/><Relationship Id="rId4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so.ch/" TargetMode="External"/><Relationship Id="rId2" Type="http://schemas.openxmlformats.org/officeDocument/2006/relationships/hyperlink" Target="http://www.ussg.iu.edu/usail/network/nf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taff.amu.edu.pl/~psi/informatyka/tcpip/" TargetMode="External"/><Relationship Id="rId4" Type="http://schemas.openxmlformats.org/officeDocument/2006/relationships/hyperlink" Target="http://www.man.poznan.pl/~pawelw/dyplom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kipedia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Co to jest telekomunikacja?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Mikołaj Leszczuk</a:t>
            </a:r>
          </a:p>
        </p:txBody>
      </p:sp>
    </p:spTree>
    <p:extLst>
      <p:ext uri="{BB962C8B-B14F-4D97-AF65-F5344CB8AC3E}">
        <p14:creationId xmlns:p14="http://schemas.microsoft.com/office/powerpoint/2010/main" val="3283741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133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3314" name="Picture 2" descr="http://upload.wikimedia.org/wikipedia/commons/1/14/John_Logie_Baird%2C_Bust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" r="11980"/>
          <a:stretch/>
        </p:blipFill>
        <p:spPr bwMode="auto">
          <a:xfrm>
            <a:off x="6597969" y="10"/>
            <a:ext cx="10742293" cy="97535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22949" y="894956"/>
            <a:ext cx="5193356" cy="23845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pl-PL" sz="4400" dirty="0"/>
              <a:t>John Logie Baird (telewizja)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922952" y="3467946"/>
            <a:ext cx="5193354" cy="6285654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2600" b="1" dirty="0">
                <a:solidFill>
                  <a:schemeClr val="accent1"/>
                </a:solidFill>
              </a:rPr>
              <a:t>Szkocki inżynier</a:t>
            </a:r>
            <a:r>
              <a:rPr lang="pl-PL" sz="2600" dirty="0"/>
              <a:t>, </a:t>
            </a:r>
            <a:r>
              <a:rPr lang="pl-PL" sz="2600" b="1" dirty="0">
                <a:solidFill>
                  <a:schemeClr val="accent1"/>
                </a:solidFill>
              </a:rPr>
              <a:t>wynalazca</a:t>
            </a:r>
            <a:r>
              <a:rPr lang="pl-PL" sz="2600" b="1" dirty="0"/>
              <a:t> </a:t>
            </a:r>
            <a:r>
              <a:rPr lang="pl-PL" sz="2600" dirty="0"/>
              <a:t>pierwszego działającego systemu </a:t>
            </a:r>
            <a:r>
              <a:rPr lang="pl-PL" sz="2600" b="1" dirty="0">
                <a:solidFill>
                  <a:schemeClr val="accent1"/>
                </a:solidFill>
              </a:rPr>
              <a:t>telewizyjnego</a:t>
            </a:r>
            <a:r>
              <a:rPr lang="pl-PL" sz="2600" dirty="0"/>
              <a:t>.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2600" dirty="0"/>
              <a:t>Dnia </a:t>
            </a:r>
            <a:r>
              <a:rPr lang="pl-PL" sz="2600" b="1" dirty="0">
                <a:solidFill>
                  <a:schemeClr val="accent1"/>
                </a:solidFill>
              </a:rPr>
              <a:t>25 marca 1925 </a:t>
            </a:r>
            <a:r>
              <a:rPr lang="pl-PL" sz="2600" dirty="0"/>
              <a:t>zademonstrował transmisję ruchomych obrazów w londyńskim domu towarowym </a:t>
            </a:r>
            <a:r>
              <a:rPr lang="pl-PL" sz="2600" b="1" dirty="0" err="1">
                <a:solidFill>
                  <a:schemeClr val="accent1"/>
                </a:solidFill>
              </a:rPr>
              <a:t>Selfridges</a:t>
            </a:r>
            <a:r>
              <a:rPr lang="pl-PL" sz="2600" dirty="0"/>
              <a:t>.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2600" dirty="0"/>
              <a:t>Stanowiło to podstawę dla eksperymentów z nadawaniem pod przewodnictwem </a:t>
            </a:r>
            <a:r>
              <a:rPr lang="pl-PL" sz="2600" dirty="0">
                <a:solidFill>
                  <a:schemeClr val="accent1"/>
                </a:solidFill>
              </a:rPr>
              <a:t>British </a:t>
            </a:r>
            <a:r>
              <a:rPr lang="pl-PL" sz="2600" dirty="0" err="1">
                <a:solidFill>
                  <a:schemeClr val="accent1"/>
                </a:solidFill>
              </a:rPr>
              <a:t>Broadcasting</a:t>
            </a:r>
            <a:r>
              <a:rPr lang="pl-PL" sz="2600" dirty="0">
                <a:solidFill>
                  <a:schemeClr val="accent1"/>
                </a:solidFill>
              </a:rPr>
              <a:t> Corporation </a:t>
            </a:r>
            <a:r>
              <a:rPr lang="pl-PL" sz="2600" dirty="0"/>
              <a:t>(</a:t>
            </a:r>
            <a:r>
              <a:rPr lang="pl-PL" sz="2600" b="1" dirty="0">
                <a:solidFill>
                  <a:schemeClr val="accent1"/>
                </a:solidFill>
              </a:rPr>
              <a:t>BBC</a:t>
            </a:r>
            <a:r>
              <a:rPr lang="pl-PL" sz="2600" dirty="0"/>
              <a:t>) rozpoczętych </a:t>
            </a:r>
            <a:r>
              <a:rPr lang="pl-PL" sz="2600" b="1" dirty="0">
                <a:solidFill>
                  <a:schemeClr val="accent1"/>
                </a:solidFill>
              </a:rPr>
              <a:t>30 września 1929</a:t>
            </a:r>
            <a:r>
              <a:rPr lang="pl-PL" sz="2600" dirty="0"/>
              <a:t>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>
          <a:xfrm>
            <a:off x="11366542" y="9040142"/>
            <a:ext cx="3784512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DA4ED3C9-A661-4923-A1D2-B0303C7A2E79}" type="datetime1">
              <a:rPr lang="en-US" sz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algn="r"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11/8/20</a:t>
            </a:fld>
            <a:endParaRPr lang="en-US" sz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15437168" y="9040142"/>
            <a:ext cx="975390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E1CACDD-A4C7-41A8-8B80-61F80EFA8B8E}" type="slidenum">
              <a:rPr lang="en-US" sz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algn="l"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n-US" sz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547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143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4338" name="Picture 2" descr="http://upload.wikimedia.org/wikipedia/en/4/46/George_Stibitz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3" b="1"/>
          <a:stretch/>
        </p:blipFill>
        <p:spPr bwMode="auto">
          <a:xfrm>
            <a:off x="20" y="10"/>
            <a:ext cx="6593021" cy="97535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062160" y="894956"/>
            <a:ext cx="9367740" cy="23845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pl-PL" sz="4400" dirty="0"/>
              <a:t>George Robert </a:t>
            </a:r>
            <a:r>
              <a:rPr lang="pl-PL" sz="4400" dirty="0" err="1"/>
              <a:t>Stibitz</a:t>
            </a:r>
            <a:r>
              <a:rPr lang="pl-PL" sz="4400" dirty="0"/>
              <a:t> (sieć komputerowa)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93041" y="3467946"/>
            <a:ext cx="10747222" cy="5572196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3100" b="1" dirty="0">
                <a:solidFill>
                  <a:schemeClr val="accent1"/>
                </a:solidFill>
              </a:rPr>
              <a:t>Amerykański matematyk </a:t>
            </a:r>
            <a:r>
              <a:rPr lang="pl-PL" sz="3100" dirty="0"/>
              <a:t>i </a:t>
            </a:r>
            <a:r>
              <a:rPr lang="pl-PL" sz="3100" b="1" dirty="0">
                <a:solidFill>
                  <a:schemeClr val="accent1"/>
                </a:solidFill>
              </a:rPr>
              <a:t>fizyk</a:t>
            </a:r>
            <a:r>
              <a:rPr lang="pl-PL" sz="3100" dirty="0"/>
              <a:t>, </a:t>
            </a:r>
            <a:r>
              <a:rPr lang="pl-PL" sz="3100" b="1" dirty="0">
                <a:solidFill>
                  <a:schemeClr val="accent1"/>
                </a:solidFill>
              </a:rPr>
              <a:t>pionier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techniki </a:t>
            </a:r>
            <a:r>
              <a:rPr lang="pl-PL" sz="3100" b="1" dirty="0">
                <a:solidFill>
                  <a:schemeClr val="accent1"/>
                </a:solidFill>
              </a:rPr>
              <a:t>komputerowej</a:t>
            </a:r>
            <a:r>
              <a:rPr lang="pl-PL" sz="3100" dirty="0"/>
              <a:t>.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3100" dirty="0"/>
              <a:t>W </a:t>
            </a:r>
            <a:r>
              <a:rPr lang="pl-PL" sz="3100" b="1" dirty="0">
                <a:solidFill>
                  <a:schemeClr val="accent1"/>
                </a:solidFill>
              </a:rPr>
              <a:t>1937</a:t>
            </a:r>
            <a:r>
              <a:rPr lang="pl-PL" sz="3100" b="1" dirty="0"/>
              <a:t> </a:t>
            </a:r>
            <a:r>
              <a:rPr lang="pl-PL" sz="3100" dirty="0"/>
              <a:t>r. skonstruował binarny </a:t>
            </a:r>
            <a:r>
              <a:rPr lang="pl-PL" sz="3100" b="1" dirty="0">
                <a:solidFill>
                  <a:schemeClr val="accent1"/>
                </a:solidFill>
              </a:rPr>
              <a:t>sumator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elektromechaniczny (</a:t>
            </a:r>
            <a:r>
              <a:rPr lang="pl-PL" sz="3100" b="1" dirty="0">
                <a:solidFill>
                  <a:schemeClr val="accent1"/>
                </a:solidFill>
              </a:rPr>
              <a:t>„Model K”</a:t>
            </a:r>
            <a:r>
              <a:rPr lang="pl-PL" sz="3100" dirty="0"/>
              <a:t>, </a:t>
            </a:r>
            <a:r>
              <a:rPr lang="pl-PL" sz="3100" b="1" dirty="0">
                <a:solidFill>
                  <a:schemeClr val="accent1"/>
                </a:solidFill>
              </a:rPr>
              <a:t>K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jak </a:t>
            </a:r>
            <a:r>
              <a:rPr lang="pl-PL" sz="3100" b="1" dirty="0">
                <a:solidFill>
                  <a:schemeClr val="accent1"/>
                </a:solidFill>
              </a:rPr>
              <a:t>„</a:t>
            </a:r>
            <a:r>
              <a:rPr lang="pl-PL" sz="3100" b="1" dirty="0" err="1">
                <a:solidFill>
                  <a:schemeClr val="accent1"/>
                </a:solidFill>
              </a:rPr>
              <a:t>kitchen</a:t>
            </a:r>
            <a:r>
              <a:rPr lang="pl-PL" sz="3100" b="1" dirty="0">
                <a:solidFill>
                  <a:schemeClr val="accent1"/>
                </a:solidFill>
              </a:rPr>
              <a:t> </a:t>
            </a:r>
            <a:r>
              <a:rPr lang="pl-PL" sz="3100" b="1" dirty="0" err="1">
                <a:solidFill>
                  <a:schemeClr val="accent1"/>
                </a:solidFill>
              </a:rPr>
              <a:t>table</a:t>
            </a:r>
            <a:r>
              <a:rPr lang="pl-PL" sz="3100" b="1" dirty="0">
                <a:solidFill>
                  <a:schemeClr val="accent1"/>
                </a:solidFill>
              </a:rPr>
              <a:t>”</a:t>
            </a:r>
            <a:r>
              <a:rPr lang="pl-PL" sz="3100" dirty="0"/>
              <a:t> – nazwany od kuchennego kredensu na którym go zmontował), w </a:t>
            </a:r>
            <a:r>
              <a:rPr lang="pl-PL" sz="3100" b="1" dirty="0">
                <a:solidFill>
                  <a:schemeClr val="accent1"/>
                </a:solidFill>
              </a:rPr>
              <a:t>1939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r. pierwszy na świecie zdalnie </a:t>
            </a:r>
            <a:r>
              <a:rPr lang="pl-PL" sz="3100" b="1" dirty="0">
                <a:solidFill>
                  <a:schemeClr val="accent1"/>
                </a:solidFill>
              </a:rPr>
              <a:t>sterowany kalkulator elektromechaniczny</a:t>
            </a:r>
            <a:r>
              <a:rPr lang="pl-PL" sz="3100" dirty="0"/>
              <a:t>.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3100" b="1" dirty="0">
                <a:solidFill>
                  <a:schemeClr val="accent1"/>
                </a:solidFill>
              </a:rPr>
              <a:t>11 września 1940 </a:t>
            </a:r>
            <a:r>
              <a:rPr lang="pl-PL" sz="3100" dirty="0"/>
              <a:t>był w stanie przekazywać zapytanie za pomocą </a:t>
            </a:r>
            <a:r>
              <a:rPr lang="pl-PL" sz="3100" b="1" dirty="0">
                <a:solidFill>
                  <a:schemeClr val="accent1"/>
                </a:solidFill>
              </a:rPr>
              <a:t>dalekopisu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do maszyny znajdującej się w </a:t>
            </a:r>
            <a:r>
              <a:rPr lang="pl-PL" sz="3100" b="1" dirty="0">
                <a:solidFill>
                  <a:schemeClr val="accent1"/>
                </a:solidFill>
              </a:rPr>
              <a:t>Nowym Jorku</a:t>
            </a:r>
            <a:r>
              <a:rPr lang="pl-PL" sz="3100" dirty="0"/>
              <a:t>, a odpowiedzi otrzymać z powrotem w </a:t>
            </a:r>
            <a:r>
              <a:rPr lang="pl-PL" sz="3100" b="1" dirty="0" err="1">
                <a:solidFill>
                  <a:schemeClr val="accent1"/>
                </a:solidFill>
              </a:rPr>
              <a:t>collegu</a:t>
            </a:r>
            <a:r>
              <a:rPr lang="pl-PL" sz="3100" b="1" dirty="0">
                <a:solidFill>
                  <a:schemeClr val="accent1"/>
                </a:solidFill>
              </a:rPr>
              <a:t> </a:t>
            </a:r>
            <a:r>
              <a:rPr lang="pl-PL" sz="3100" b="1" dirty="0" err="1">
                <a:solidFill>
                  <a:schemeClr val="accent1"/>
                </a:solidFill>
              </a:rPr>
              <a:t>Dartmouth</a:t>
            </a:r>
            <a:r>
              <a:rPr lang="pl-PL" sz="3100" b="1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w </a:t>
            </a:r>
            <a:r>
              <a:rPr lang="pl-PL" sz="3100" b="1" dirty="0">
                <a:solidFill>
                  <a:schemeClr val="accent1"/>
                </a:solidFill>
              </a:rPr>
              <a:t>New Hampshire</a:t>
            </a:r>
            <a:r>
              <a:rPr lang="pl-PL" sz="3100" dirty="0"/>
              <a:t>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>
          <a:xfrm>
            <a:off x="1192143" y="9040142"/>
            <a:ext cx="2915438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4A48AA64-4FBF-441E-BE16-F07D6281103D}" type="datetime1">
              <a:rPr lang="en-US" sz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11/8/20</a:t>
            </a:fld>
            <a:endParaRPr lang="en-US" sz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14460234" y="9040142"/>
            <a:ext cx="1687885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E1CACDD-A4C7-41A8-8B80-61F80EFA8B8E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002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10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6" name="Picture 2" descr="http://upload.wikimedia.org/wikipedia/commons/4/43/Robert_Metcalfe_National_Medal_of_Technology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205"/>
          <a:stretch/>
        </p:blipFill>
        <p:spPr bwMode="auto">
          <a:xfrm>
            <a:off x="20" y="10"/>
            <a:ext cx="6593021" cy="97535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062160" y="894956"/>
            <a:ext cx="9367740" cy="23845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pl-PL" sz="4400" dirty="0"/>
              <a:t>Robert </a:t>
            </a:r>
            <a:r>
              <a:rPr lang="pl-PL" sz="4400" dirty="0" err="1"/>
              <a:t>Melancton</a:t>
            </a:r>
            <a:r>
              <a:rPr lang="pl-PL" sz="4400" dirty="0"/>
              <a:t> </a:t>
            </a:r>
            <a:r>
              <a:rPr lang="pl-PL" sz="4400" dirty="0" err="1"/>
              <a:t>Metcalfe</a:t>
            </a:r>
            <a:r>
              <a:rPr lang="pl-PL" sz="4400" dirty="0"/>
              <a:t> </a:t>
            </a:r>
            <a:r>
              <a:rPr lang="pl-PL" sz="4400"/>
              <a:t>(Internet)</a:t>
            </a:r>
            <a:endParaRPr lang="pl-PL" sz="440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062161" y="3467946"/>
            <a:ext cx="10278102" cy="5572196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2600" b="1" dirty="0">
                <a:solidFill>
                  <a:schemeClr val="accent1"/>
                </a:solidFill>
              </a:rPr>
              <a:t>Informatyk amerykański</a:t>
            </a:r>
            <a:r>
              <a:rPr lang="pl-PL" sz="2600" dirty="0"/>
              <a:t>, </a:t>
            </a:r>
            <a:r>
              <a:rPr lang="pl-PL" sz="2600" b="1" dirty="0">
                <a:solidFill>
                  <a:schemeClr val="accent1"/>
                </a:solidFill>
              </a:rPr>
              <a:t>twórca Ethernetu</a:t>
            </a:r>
            <a:r>
              <a:rPr lang="pl-PL" sz="2600" dirty="0">
                <a:solidFill>
                  <a:schemeClr val="accent1"/>
                </a:solidFill>
              </a:rPr>
              <a:t> </a:t>
            </a:r>
            <a:r>
              <a:rPr lang="pl-PL" sz="2600" dirty="0"/>
              <a:t>(standardu łączenia komputerów na krótkie dystanse), </a:t>
            </a:r>
            <a:r>
              <a:rPr lang="pl-PL" sz="2600" b="1" dirty="0">
                <a:solidFill>
                  <a:schemeClr val="accent1"/>
                </a:solidFill>
              </a:rPr>
              <a:t>współzałożyciel</a:t>
            </a:r>
            <a:r>
              <a:rPr lang="pl-PL" sz="2600" b="1" dirty="0"/>
              <a:t> </a:t>
            </a:r>
            <a:r>
              <a:rPr lang="pl-PL" sz="2600" dirty="0"/>
              <a:t>firmy </a:t>
            </a:r>
            <a:r>
              <a:rPr lang="pl-PL" sz="2600" b="1" dirty="0">
                <a:solidFill>
                  <a:schemeClr val="accent1"/>
                </a:solidFill>
              </a:rPr>
              <a:t>3Com</a:t>
            </a:r>
            <a:r>
              <a:rPr lang="pl-PL" sz="2600" dirty="0"/>
              <a:t>.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2600" dirty="0"/>
              <a:t>W </a:t>
            </a:r>
            <a:r>
              <a:rPr lang="pl-PL" sz="2600" b="1" dirty="0">
                <a:solidFill>
                  <a:schemeClr val="accent1"/>
                </a:solidFill>
              </a:rPr>
              <a:t>lipcu 1976 </a:t>
            </a:r>
            <a:r>
              <a:rPr lang="pl-PL" sz="2600" dirty="0"/>
              <a:t>r., w popularnym magazynie technicznym </a:t>
            </a:r>
            <a:r>
              <a:rPr lang="pl-PL" sz="2600" b="1" dirty="0">
                <a:solidFill>
                  <a:schemeClr val="accent1"/>
                </a:solidFill>
              </a:rPr>
              <a:t>„Communications of the ACM”</a:t>
            </a:r>
            <a:r>
              <a:rPr lang="pl-PL" sz="2600" dirty="0"/>
              <a:t>, opublikował (wraz z </a:t>
            </a:r>
            <a:r>
              <a:rPr lang="pl-PL" sz="2600" b="1" dirty="0">
                <a:solidFill>
                  <a:schemeClr val="accent1"/>
                </a:solidFill>
              </a:rPr>
              <a:t>Davidem </a:t>
            </a:r>
            <a:r>
              <a:rPr lang="pl-PL" sz="2600" b="1" dirty="0" err="1">
                <a:solidFill>
                  <a:schemeClr val="accent1"/>
                </a:solidFill>
              </a:rPr>
              <a:t>Boggsem</a:t>
            </a:r>
            <a:r>
              <a:rPr lang="pl-PL" sz="2600" dirty="0"/>
              <a:t>) dokument w sprawie </a:t>
            </a:r>
            <a:r>
              <a:rPr lang="pl-PL" sz="2600" b="1" dirty="0">
                <a:solidFill>
                  <a:schemeClr val="accent1"/>
                </a:solidFill>
              </a:rPr>
              <a:t>protokołu Ethernet</a:t>
            </a:r>
            <a:r>
              <a:rPr lang="pl-PL" sz="2600" dirty="0"/>
              <a:t>.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2600" dirty="0"/>
              <a:t>W </a:t>
            </a:r>
            <a:r>
              <a:rPr lang="pl-PL" sz="2600" b="1" dirty="0">
                <a:solidFill>
                  <a:schemeClr val="accent1"/>
                </a:solidFill>
              </a:rPr>
              <a:t>1980</a:t>
            </a:r>
            <a:r>
              <a:rPr lang="pl-PL" sz="2600" b="1" dirty="0"/>
              <a:t> </a:t>
            </a:r>
            <a:r>
              <a:rPr lang="pl-PL" sz="2600" dirty="0"/>
              <a:t>r. został wyróżniony nagrodą </a:t>
            </a:r>
            <a:r>
              <a:rPr lang="pl-PL" sz="2600" b="1" dirty="0" err="1">
                <a:solidFill>
                  <a:schemeClr val="accent1"/>
                </a:solidFill>
              </a:rPr>
              <a:t>Association</a:t>
            </a:r>
            <a:r>
              <a:rPr lang="pl-PL" sz="2600" b="1" dirty="0">
                <a:solidFill>
                  <a:schemeClr val="accent1"/>
                </a:solidFill>
              </a:rPr>
              <a:t> for Computing </a:t>
            </a:r>
            <a:r>
              <a:rPr lang="pl-PL" sz="2600" b="1" dirty="0" err="1">
                <a:solidFill>
                  <a:schemeClr val="accent1"/>
                </a:solidFill>
              </a:rPr>
              <a:t>Machinery</a:t>
            </a:r>
            <a:r>
              <a:rPr lang="pl-PL" sz="2600" dirty="0"/>
              <a:t>, </a:t>
            </a:r>
            <a:r>
              <a:rPr lang="pl-PL" sz="2600" b="1" dirty="0">
                <a:solidFill>
                  <a:schemeClr val="accent1"/>
                </a:solidFill>
              </a:rPr>
              <a:t>Grace Murray Hopper </a:t>
            </a:r>
            <a:r>
              <a:rPr lang="pl-PL" sz="2600" b="1" dirty="0" err="1">
                <a:solidFill>
                  <a:schemeClr val="accent1"/>
                </a:solidFill>
              </a:rPr>
              <a:t>Award</a:t>
            </a:r>
            <a:r>
              <a:rPr lang="pl-PL" sz="2600" dirty="0"/>
              <a:t>, za wkład w rozwój sieci lokalnych, szczególnie opracowanie Ethernetu.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2600" b="1" dirty="0">
                <a:solidFill>
                  <a:schemeClr val="accent1"/>
                </a:solidFill>
              </a:rPr>
              <a:t>14 marca 2005 </a:t>
            </a:r>
            <a:r>
              <a:rPr lang="pl-PL" sz="2600" dirty="0"/>
              <a:t>został uhonorowany przez prezydenta </a:t>
            </a:r>
            <a:r>
              <a:rPr lang="pl-PL" sz="2600" b="1" dirty="0">
                <a:solidFill>
                  <a:schemeClr val="accent1"/>
                </a:solidFill>
              </a:rPr>
              <a:t>Busha</a:t>
            </a:r>
            <a:r>
              <a:rPr lang="pl-PL" sz="2600" dirty="0">
                <a:solidFill>
                  <a:schemeClr val="accent1"/>
                </a:solidFill>
              </a:rPr>
              <a:t> </a:t>
            </a:r>
            <a:r>
              <a:rPr lang="pl-PL" sz="2600" dirty="0"/>
              <a:t>medalem </a:t>
            </a:r>
            <a:r>
              <a:rPr lang="pl-PL" sz="2600" b="1" dirty="0" err="1">
                <a:solidFill>
                  <a:schemeClr val="accent1"/>
                </a:solidFill>
              </a:rPr>
              <a:t>National</a:t>
            </a:r>
            <a:r>
              <a:rPr lang="pl-PL" sz="2600" b="1" dirty="0">
                <a:solidFill>
                  <a:schemeClr val="accent1"/>
                </a:solidFill>
              </a:rPr>
              <a:t> Medal of Technology</a:t>
            </a:r>
            <a:r>
              <a:rPr lang="pl-PL" sz="2600" dirty="0"/>
              <a:t>, za wkład w wynalezienie, standaryzację i komercjalizację </a:t>
            </a:r>
            <a:r>
              <a:rPr lang="pl-PL" sz="2600" b="1" dirty="0">
                <a:solidFill>
                  <a:schemeClr val="accent1"/>
                </a:solidFill>
              </a:rPr>
              <a:t>Ethernetu</a:t>
            </a:r>
            <a:r>
              <a:rPr lang="pl-PL" sz="2600" dirty="0">
                <a:solidFill>
                  <a:schemeClr val="accent1"/>
                </a:solidFill>
              </a:rPr>
              <a:t> </a:t>
            </a:r>
            <a:r>
              <a:rPr lang="pl-PL" sz="2600" dirty="0"/>
              <a:t>(według badań, w </a:t>
            </a:r>
            <a:r>
              <a:rPr lang="pl-PL" sz="2600" b="1" dirty="0">
                <a:solidFill>
                  <a:schemeClr val="accent1"/>
                </a:solidFill>
              </a:rPr>
              <a:t>2004</a:t>
            </a:r>
            <a:r>
              <a:rPr lang="pl-PL" sz="2600" dirty="0">
                <a:solidFill>
                  <a:schemeClr val="accent1"/>
                </a:solidFill>
              </a:rPr>
              <a:t> </a:t>
            </a:r>
            <a:r>
              <a:rPr lang="pl-PL" sz="2600" dirty="0"/>
              <a:t>na świecie sprzedano </a:t>
            </a:r>
            <a:r>
              <a:rPr lang="pl-PL" sz="2600" b="1" dirty="0">
                <a:solidFill>
                  <a:schemeClr val="accent1"/>
                </a:solidFill>
              </a:rPr>
              <a:t>200</a:t>
            </a:r>
            <a:r>
              <a:rPr lang="pl-PL" sz="2600" dirty="0">
                <a:solidFill>
                  <a:schemeClr val="accent1"/>
                </a:solidFill>
              </a:rPr>
              <a:t> </a:t>
            </a:r>
            <a:r>
              <a:rPr lang="pl-PL" sz="2600" dirty="0"/>
              <a:t>mln nowych portów </a:t>
            </a:r>
            <a:r>
              <a:rPr lang="pl-PL" sz="2600" dirty="0" err="1"/>
              <a:t>ethernetowych</a:t>
            </a:r>
            <a:r>
              <a:rPr lang="pl-PL" sz="2600" dirty="0"/>
              <a:t>).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>
          <a:xfrm>
            <a:off x="1192143" y="9040142"/>
            <a:ext cx="2915438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9F103E46-DA67-4B9B-9B3F-F89BACFBFFB1}" type="datetime1">
              <a:rPr lang="en-US" sz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11/8/20</a:t>
            </a:fld>
            <a:endParaRPr lang="en-US" sz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14460234" y="9040142"/>
            <a:ext cx="1687885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E1CACDD-A4C7-41A8-8B80-61F80EFA8B8E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848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Modele systemów telekomunikacyjnych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Architektury sieci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43DED-1A9D-41B1-9045-6F76D3B4B8CD}" type="datetime1">
              <a:rPr lang="pl-PL" smtClean="0"/>
              <a:pPr/>
              <a:t>08.11.2020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897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pl-PL" dirty="0"/>
              <a:t>Historia warstwowych architektur sieci komputerowych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pl-PL" sz="4400" dirty="0"/>
              <a:t>Lata 50. XX wieku – </a:t>
            </a:r>
            <a:r>
              <a:rPr lang="pl-PL" sz="4400" b="1" dirty="0">
                <a:solidFill>
                  <a:schemeClr val="accent5"/>
                </a:solidFill>
              </a:rPr>
              <a:t>cena komputera</a:t>
            </a:r>
            <a:r>
              <a:rPr lang="pl-PL" sz="4400" dirty="0">
                <a:solidFill>
                  <a:schemeClr val="accent5"/>
                </a:solidFill>
              </a:rPr>
              <a:t> </a:t>
            </a:r>
            <a:r>
              <a:rPr lang="pl-PL" sz="4400" dirty="0"/>
              <a:t>oraz koszt jego utrzymania liczone w </a:t>
            </a:r>
            <a:r>
              <a:rPr lang="pl-PL" sz="4400" b="1" dirty="0">
                <a:solidFill>
                  <a:schemeClr val="accent5"/>
                </a:solidFill>
              </a:rPr>
              <a:t>milionach dolarów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Nieliczne najbogatsze firmy – luksus posiadania komputera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Potrzeba korzystania z firmowego komputera przez pracowników </a:t>
            </a:r>
            <a:r>
              <a:rPr lang="pl-PL" sz="4400" b="1" dirty="0">
                <a:solidFill>
                  <a:schemeClr val="accent5"/>
                </a:solidFill>
              </a:rPr>
              <a:t>odległych filii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Konieczność umożliwienia im dostępu do </a:t>
            </a:r>
            <a:r>
              <a:rPr lang="pl-PL" sz="4400" b="1" dirty="0">
                <a:solidFill>
                  <a:schemeClr val="accent5"/>
                </a:solidFill>
              </a:rPr>
              <a:t>centrali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Potrzeba powstania odpowiedniej technologii – architektury sieci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1208E-9BAB-4300-9698-840C60875C66}" type="datetime1">
              <a:rPr lang="pl-PL" smtClean="0"/>
              <a:t>08.11.2020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46F5E213-E84C-4E88-A29E-E9E47E7D751C}" type="slidenum">
              <a:rPr lang="pl-PL" sz="1707">
                <a:solidFill>
                  <a:srgbClr val="898989"/>
                </a:solidFill>
              </a:rPr>
              <a:pPr eaLnBrk="1" hangingPunct="1"/>
              <a:t>14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52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dirty="0"/>
              <a:t>Architektura sieci</a:t>
            </a:r>
          </a:p>
        </p:txBody>
      </p:sp>
      <p:sp>
        <p:nvSpPr>
          <p:cNvPr id="6147" name="Symbol zastępczy zawartości 2"/>
          <p:cNvSpPr>
            <a:spLocks noGrp="1"/>
          </p:cNvSpPr>
          <p:nvPr>
            <p:ph idx="1"/>
          </p:nvPr>
        </p:nvSpPr>
        <p:spPr>
          <a:xfrm>
            <a:off x="0" y="2404535"/>
            <a:ext cx="17340263" cy="6635607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4800" dirty="0"/>
              <a:t>Określa sposoby realizacji przekazu informacji pomiędzy urządzeniami końcowymi </a:t>
            </a:r>
          </a:p>
          <a:p>
            <a:pPr eaLnBrk="1" hangingPunct="1">
              <a:lnSpc>
                <a:spcPct val="100000"/>
              </a:lnSpc>
            </a:pPr>
            <a:r>
              <a:rPr lang="pl-PL" sz="4800" dirty="0"/>
              <a:t>Przeważnie organizowana warstwowo, tworząc warstwową architekturę sieci</a:t>
            </a:r>
          </a:p>
          <a:p>
            <a:pPr eaLnBrk="1" hangingPunct="1">
              <a:lnSpc>
                <a:spcPct val="100000"/>
              </a:lnSpc>
            </a:pPr>
            <a:r>
              <a:rPr lang="pl-PL" sz="4800" dirty="0"/>
              <a:t>Podstawowe różnice pomiędzy architekturami:</a:t>
            </a:r>
          </a:p>
          <a:p>
            <a:pPr lvl="1" eaLnBrk="1" hangingPunct="1">
              <a:lnSpc>
                <a:spcPct val="100000"/>
              </a:lnSpc>
            </a:pPr>
            <a:r>
              <a:rPr lang="pl-PL" sz="4800" dirty="0"/>
              <a:t>Liczba warstw</a:t>
            </a:r>
          </a:p>
          <a:p>
            <a:pPr lvl="1" eaLnBrk="1" hangingPunct="1">
              <a:lnSpc>
                <a:spcPct val="100000"/>
              </a:lnSpc>
            </a:pPr>
            <a:r>
              <a:rPr lang="pl-PL" sz="4800" dirty="0"/>
              <a:t>Sposoby realizacji warstw</a:t>
            </a:r>
          </a:p>
          <a:p>
            <a:pPr lvl="1" eaLnBrk="1" hangingPunct="1">
              <a:lnSpc>
                <a:spcPct val="100000"/>
              </a:lnSpc>
            </a:pPr>
            <a:r>
              <a:rPr lang="pl-PL" sz="4800" dirty="0"/>
              <a:t>Zasady nawiązywania połączenia między stacjami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70A74-C37D-4B29-BD1D-BCF441FBBF00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ACD0A0A8-B73C-458B-B7F9-CAB4FACA06BF}" type="slidenum">
              <a:rPr lang="pl-PL" sz="1707">
                <a:solidFill>
                  <a:srgbClr val="898989"/>
                </a:solidFill>
              </a:rPr>
              <a:pPr eaLnBrk="1" hangingPunct="1"/>
              <a:t>15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13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pl-PL" dirty="0"/>
              <a:t>Ważniejsze warstwowe architektury sieci</a:t>
            </a:r>
          </a:p>
        </p:txBody>
      </p:sp>
      <p:sp>
        <p:nvSpPr>
          <p:cNvPr id="7171" name="Symbol zastępczy tekstu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 dirty="0"/>
              <a:t>Zamknięte</a:t>
            </a:r>
          </a:p>
        </p:txBody>
      </p:sp>
      <p:sp>
        <p:nvSpPr>
          <p:cNvPr id="7172" name="Symbol zastępczy zawartości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3200" dirty="0"/>
              <a:t>Historycznie pierwsze</a:t>
            </a:r>
          </a:p>
          <a:p>
            <a:pPr eaLnBrk="1" hangingPunct="1">
              <a:lnSpc>
                <a:spcPct val="100000"/>
              </a:lnSpc>
            </a:pPr>
            <a:r>
              <a:rPr lang="pl-PL" sz="3200" dirty="0"/>
              <a:t>Duży wkład w rozwój technik komunikacji</a:t>
            </a:r>
          </a:p>
          <a:p>
            <a:pPr eaLnBrk="1" hangingPunct="1">
              <a:lnSpc>
                <a:spcPct val="100000"/>
              </a:lnSpc>
            </a:pPr>
            <a:r>
              <a:rPr lang="pl-PL" sz="3200" dirty="0"/>
              <a:t>Wyparte przez otwarte protokoły internetowe</a:t>
            </a:r>
          </a:p>
          <a:p>
            <a:pPr eaLnBrk="1" hangingPunct="1">
              <a:lnSpc>
                <a:spcPct val="100000"/>
              </a:lnSpc>
            </a:pPr>
            <a:r>
              <a:rPr lang="pl-PL" sz="3200" dirty="0"/>
              <a:t>Przykłady:</a:t>
            </a:r>
          </a:p>
          <a:p>
            <a:pPr lvl="1" eaLnBrk="1" hangingPunct="1">
              <a:lnSpc>
                <a:spcPct val="100000"/>
              </a:lnSpc>
            </a:pPr>
            <a:r>
              <a:rPr lang="pl-PL" sz="3200" b="1" dirty="0">
                <a:solidFill>
                  <a:schemeClr val="accent5"/>
                </a:solidFill>
              </a:rPr>
              <a:t>SNA</a:t>
            </a:r>
            <a:r>
              <a:rPr lang="pl-PL" sz="3200" dirty="0">
                <a:solidFill>
                  <a:schemeClr val="accent5"/>
                </a:solidFill>
              </a:rPr>
              <a:t> </a:t>
            </a:r>
            <a:r>
              <a:rPr lang="pl-PL" sz="3200" dirty="0"/>
              <a:t>(ang. </a:t>
            </a:r>
            <a:r>
              <a:rPr lang="pl-PL" sz="3200" i="1" dirty="0"/>
              <a:t>Systems Network Architecture</a:t>
            </a:r>
            <a:r>
              <a:rPr lang="pl-PL" sz="3200" dirty="0"/>
              <a:t>) firmy IBM</a:t>
            </a:r>
          </a:p>
          <a:p>
            <a:pPr lvl="1" eaLnBrk="1" hangingPunct="1">
              <a:lnSpc>
                <a:spcPct val="100000"/>
              </a:lnSpc>
            </a:pPr>
            <a:r>
              <a:rPr lang="pl-PL" sz="3200" b="1" dirty="0">
                <a:solidFill>
                  <a:schemeClr val="accent5"/>
                </a:solidFill>
              </a:rPr>
              <a:t>DNA</a:t>
            </a:r>
            <a:r>
              <a:rPr lang="pl-PL" sz="3200" dirty="0">
                <a:solidFill>
                  <a:schemeClr val="accent5"/>
                </a:solidFill>
              </a:rPr>
              <a:t> </a:t>
            </a:r>
            <a:r>
              <a:rPr lang="pl-PL" sz="3200" dirty="0"/>
              <a:t>(ang. </a:t>
            </a:r>
            <a:r>
              <a:rPr lang="pl-PL" sz="3200" i="1" dirty="0"/>
              <a:t>Digital Network Architecture</a:t>
            </a:r>
            <a:r>
              <a:rPr lang="pl-PL" sz="3200" dirty="0"/>
              <a:t>) firmy DEC</a:t>
            </a:r>
          </a:p>
        </p:txBody>
      </p:sp>
      <p:sp>
        <p:nvSpPr>
          <p:cNvPr id="7173" name="Symbol zastępczy tekstu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pl-PL" dirty="0"/>
              <a:t>Otwarte</a:t>
            </a:r>
          </a:p>
        </p:txBody>
      </p:sp>
      <p:sp>
        <p:nvSpPr>
          <p:cNvPr id="7174" name="Symbol zastępczy zawartości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3200" dirty="0"/>
              <a:t>Aktualnie obowiązujące jako standardy</a:t>
            </a:r>
          </a:p>
          <a:p>
            <a:pPr eaLnBrk="1" hangingPunct="1">
              <a:lnSpc>
                <a:spcPct val="100000"/>
              </a:lnSpc>
            </a:pPr>
            <a:r>
              <a:rPr lang="pl-PL" sz="3200" dirty="0"/>
              <a:t>Przykłady: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3200" b="1" dirty="0">
                <a:solidFill>
                  <a:schemeClr val="accent5"/>
                </a:solidFill>
              </a:rPr>
              <a:t>ISO – OSI </a:t>
            </a:r>
            <a:r>
              <a:rPr lang="en-US" sz="3200" dirty="0"/>
              <a:t>(ang. </a:t>
            </a:r>
            <a:r>
              <a:rPr lang="en-US" sz="3200" i="1" dirty="0"/>
              <a:t>ISO – </a:t>
            </a:r>
            <a:r>
              <a:rPr lang="pl-PL" sz="3200" i="1" dirty="0"/>
              <a:t>Open Systems Inter-</a:t>
            </a:r>
            <a:r>
              <a:rPr lang="pl-PL" sz="3200" i="1" dirty="0" err="1"/>
              <a:t>connection</a:t>
            </a:r>
            <a:r>
              <a:rPr lang="en-US" sz="3200" dirty="0"/>
              <a:t>)</a:t>
            </a:r>
          </a:p>
          <a:p>
            <a:pPr lvl="1" eaLnBrk="1" hangingPunct="1">
              <a:lnSpc>
                <a:spcPct val="100000"/>
              </a:lnSpc>
            </a:pPr>
            <a:r>
              <a:rPr lang="en-US" sz="3200" b="1" dirty="0">
                <a:solidFill>
                  <a:schemeClr val="accent5"/>
                </a:solidFill>
              </a:rPr>
              <a:t>TCP/IP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/>
              <a:t>(ang. </a:t>
            </a:r>
            <a:r>
              <a:rPr lang="pl-PL" sz="3200" i="1" dirty="0"/>
              <a:t>Transmission Control Protocol</a:t>
            </a:r>
            <a:r>
              <a:rPr lang="en-US" sz="3200" i="1" dirty="0"/>
              <a:t> / </a:t>
            </a:r>
            <a:r>
              <a:rPr lang="pl-PL" sz="3200" i="1" dirty="0"/>
              <a:t>Internet Protocol</a:t>
            </a:r>
            <a:r>
              <a:rPr lang="en-US" sz="3200" dirty="0"/>
              <a:t>)</a:t>
            </a:r>
            <a:endParaRPr lang="pl-PL" sz="3200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9915F-78A5-4B88-81E1-DAFE6F206D3E}" type="datetime1">
              <a:rPr lang="pl-PL" smtClean="0"/>
              <a:t>08.11.2020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CF41AF1D-6E69-4A66-A186-30FEF1077E65}" type="slidenum">
              <a:rPr lang="pl-PL" sz="1707">
                <a:solidFill>
                  <a:srgbClr val="898989"/>
                </a:solidFill>
              </a:rPr>
              <a:pPr eaLnBrk="1" hangingPunct="1"/>
              <a:t>16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896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Modele systemów telekomunikacyjnych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Model ISO/OSI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BB19-7C8B-4B4D-B9C3-A67995221B72}" type="datetime1">
              <a:rPr lang="pl-PL" smtClean="0"/>
              <a:pPr/>
              <a:t>08.11.2020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957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ytuł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dirty="0"/>
              <a:t>Model ISO/OSI (1/3)</a:t>
            </a:r>
          </a:p>
        </p:txBody>
      </p:sp>
      <p:sp>
        <p:nvSpPr>
          <p:cNvPr id="8" name="Symbol zastępczy zawartości 7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pl-PL" sz="4400" dirty="0"/>
              <a:t>System otwarty – zdolny do wymiany informacji z innymi systemami otwartymi</a:t>
            </a:r>
          </a:p>
          <a:p>
            <a:pPr>
              <a:lnSpc>
                <a:spcPct val="100000"/>
              </a:lnSpc>
              <a:defRPr/>
            </a:pPr>
            <a:r>
              <a:rPr lang="pl-PL" sz="4400" b="1" dirty="0">
                <a:solidFill>
                  <a:schemeClr val="accent5"/>
                </a:solidFill>
              </a:rPr>
              <a:t>Standard ISO 7498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Powstały pod koniec lat siedemdziesiątych (1978 r.)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Zbiór zasad komunikowania się urządzeń sieciowych</a:t>
            </a:r>
          </a:p>
          <a:p>
            <a:pPr>
              <a:lnSpc>
                <a:spcPct val="100000"/>
              </a:lnSpc>
              <a:defRPr/>
            </a:pPr>
            <a:r>
              <a:rPr lang="pl-PL" sz="4400" b="1" dirty="0">
                <a:solidFill>
                  <a:schemeClr val="tx2"/>
                </a:solidFill>
              </a:rPr>
              <a:t>7</a:t>
            </a:r>
            <a:r>
              <a:rPr lang="pl-PL" sz="4400" dirty="0"/>
              <a:t> niezależnych warstw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Każda zbudowana na bazie warstwy poprzedniej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45B17-8009-446E-BCF2-23C6F814EC5F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166C6371-0871-422B-915D-B9F5AC81EFE2}" type="slidenum">
              <a:rPr lang="pl-PL" sz="1707">
                <a:solidFill>
                  <a:srgbClr val="898989"/>
                </a:solidFill>
              </a:rPr>
              <a:pPr eaLnBrk="1" hangingPunct="1"/>
              <a:t>18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628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dirty="0"/>
              <a:t>Model ISO/OSI (2/3)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0" y="2404535"/>
            <a:ext cx="17340263" cy="6635607"/>
          </a:xfrm>
        </p:spPr>
        <p:txBody>
          <a:bodyPr rtlCol="0">
            <a:normAutofit fontScale="92500" lnSpcReduction="20000"/>
          </a:bodyPr>
          <a:lstStyle/>
          <a:p>
            <a:pPr>
              <a:lnSpc>
                <a:spcPct val="110000"/>
              </a:lnSpc>
              <a:defRPr/>
            </a:pPr>
            <a:r>
              <a:rPr lang="pl-PL" sz="4800" dirty="0"/>
              <a:t>Brak określenia fizycznej budowy warstw</a:t>
            </a:r>
          </a:p>
          <a:p>
            <a:pPr>
              <a:lnSpc>
                <a:spcPct val="110000"/>
              </a:lnSpc>
              <a:defRPr/>
            </a:pPr>
            <a:r>
              <a:rPr lang="pl-PL" sz="4800" dirty="0"/>
              <a:t>Koncentracja na sposobach ich współpracy</a:t>
            </a:r>
          </a:p>
          <a:p>
            <a:pPr>
              <a:lnSpc>
                <a:spcPct val="110000"/>
              </a:lnSpc>
              <a:defRPr/>
            </a:pPr>
            <a:r>
              <a:rPr lang="pl-PL" sz="4800" dirty="0"/>
              <a:t>Zalety takiego podejścia do problemu:</a:t>
            </a:r>
          </a:p>
          <a:p>
            <a:pPr lvl="1">
              <a:lnSpc>
                <a:spcPct val="110000"/>
              </a:lnSpc>
              <a:defRPr/>
            </a:pPr>
            <a:r>
              <a:rPr lang="pl-PL" sz="4800" dirty="0"/>
              <a:t>Możliwość implementowania przez producenta każdej warstwy na swój sposób</a:t>
            </a:r>
          </a:p>
          <a:p>
            <a:pPr lvl="1">
              <a:lnSpc>
                <a:spcPct val="110000"/>
              </a:lnSpc>
              <a:defRPr/>
            </a:pPr>
            <a:r>
              <a:rPr lang="pl-PL" sz="4800" dirty="0"/>
              <a:t>Możliwość poprawnej współpracy urządzeń sieciowych od różnych dostawców</a:t>
            </a:r>
          </a:p>
          <a:p>
            <a:pPr>
              <a:lnSpc>
                <a:spcPct val="110000"/>
              </a:lnSpc>
              <a:defRPr/>
            </a:pPr>
            <a:r>
              <a:rPr lang="pl-PL" sz="4800" dirty="0"/>
              <a:t>Poszczególne warstwy sieci to niezależne całości (z programistycznego punktu widzenia)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CFAE2-2947-446E-BBDE-353BCFC24F5E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79B5C048-10BA-463E-AEA9-E989512DE388}" type="slidenum">
              <a:rPr lang="pl-PL" sz="1707">
                <a:solidFill>
                  <a:srgbClr val="898989"/>
                </a:solidFill>
              </a:rPr>
              <a:pPr eaLnBrk="1" hangingPunct="1"/>
              <a:t>19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26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 (plan) wykładu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sz="4400" dirty="0"/>
              <a:t>Pojęcie telekomunikacji</a:t>
            </a:r>
          </a:p>
          <a:p>
            <a:pPr>
              <a:lnSpc>
                <a:spcPct val="150000"/>
              </a:lnSpc>
            </a:pPr>
            <a:r>
              <a:rPr lang="pl-PL" sz="4400" dirty="0"/>
              <a:t>Rys historyczny (S. Morse, A. G. Bell i inni)</a:t>
            </a:r>
          </a:p>
          <a:p>
            <a:pPr>
              <a:lnSpc>
                <a:spcPct val="150000"/>
              </a:lnSpc>
            </a:pPr>
            <a:r>
              <a:rPr lang="pl-PL" sz="4400" dirty="0"/>
              <a:t>Modele systemów telekomunikacyjnych (architektury sieci, modele ISO/OSI i TCP/IP)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C8489-A818-49B2-91B8-EE59179246AA}" type="datetime1">
              <a:rPr lang="pl-PL" smtClean="0"/>
              <a:t>08.11.2020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447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Model ISO/OSI (3/3)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0" y="2596443"/>
            <a:ext cx="17340263" cy="6443699"/>
          </a:xfrm>
        </p:spPr>
        <p:txBody>
          <a:bodyPr rtlCol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pl-PL" sz="3600" dirty="0"/>
              <a:t>Komunikacja pomiędzy komputerami – na poziomie odpowiadających sobie warstw</a:t>
            </a:r>
          </a:p>
          <a:p>
            <a:pPr>
              <a:lnSpc>
                <a:spcPct val="110000"/>
              </a:lnSpc>
              <a:defRPr/>
            </a:pPr>
            <a:r>
              <a:rPr lang="pl-PL" sz="3600" dirty="0"/>
              <a:t>Dla każdej z nich – własny protokół (</a:t>
            </a:r>
            <a:r>
              <a:rPr lang="pl-PL" sz="3600" b="1" dirty="0">
                <a:solidFill>
                  <a:schemeClr val="accent1"/>
                </a:solidFill>
              </a:rPr>
              <a:t>„język rozmowy”</a:t>
            </a:r>
            <a:r>
              <a:rPr lang="pl-PL" sz="3600" dirty="0"/>
              <a:t>) komunikacyjny (zagadnienie omówione później)</a:t>
            </a:r>
          </a:p>
          <a:p>
            <a:pPr>
              <a:lnSpc>
                <a:spcPct val="110000"/>
              </a:lnSpc>
              <a:defRPr/>
            </a:pPr>
            <a:r>
              <a:rPr lang="pl-PL" sz="3600" dirty="0"/>
              <a:t>Abstrakcja – w rzeczywistości komunikacja wyłącznie się na poziomie warstwy fizycznej</a:t>
            </a:r>
          </a:p>
          <a:p>
            <a:pPr>
              <a:lnSpc>
                <a:spcPct val="110000"/>
              </a:lnSpc>
              <a:defRPr/>
            </a:pPr>
            <a:r>
              <a:rPr lang="pl-PL" sz="3600" dirty="0"/>
              <a:t>Informacja każdorazowo przekazywana do sąsiedniej niższej warstwy, aż do dotarcia do warstwy fizycznej</a:t>
            </a:r>
          </a:p>
          <a:p>
            <a:pPr>
              <a:lnSpc>
                <a:spcPct val="110000"/>
              </a:lnSpc>
              <a:defRPr/>
            </a:pPr>
            <a:r>
              <a:rPr lang="pl-PL" sz="3600" dirty="0"/>
              <a:t>Pomiędzy wyższymi warstwami – komunikacja wirtualna, możliwa dzięki połączeniu fizycznemu</a:t>
            </a:r>
          </a:p>
          <a:p>
            <a:pPr>
              <a:lnSpc>
                <a:spcPct val="110000"/>
              </a:lnSpc>
              <a:defRPr/>
            </a:pPr>
            <a:r>
              <a:rPr lang="pl-PL" sz="3600" b="1" dirty="0">
                <a:solidFill>
                  <a:schemeClr val="accent1"/>
                </a:solidFill>
              </a:rPr>
              <a:t>ISO/OSI</a:t>
            </a:r>
            <a:r>
              <a:rPr lang="pl-PL" sz="3600" dirty="0"/>
              <a:t> często upraszczany do </a:t>
            </a:r>
            <a:r>
              <a:rPr lang="pl-PL" sz="3600" b="1" dirty="0">
                <a:solidFill>
                  <a:schemeClr val="accent1"/>
                </a:solidFill>
              </a:rPr>
              <a:t>4</a:t>
            </a:r>
            <a:r>
              <a:rPr lang="pl-PL" sz="3600" dirty="0">
                <a:solidFill>
                  <a:schemeClr val="accent1"/>
                </a:solidFill>
              </a:rPr>
              <a:t> </a:t>
            </a:r>
            <a:r>
              <a:rPr lang="pl-PL" sz="3600" dirty="0"/>
              <a:t>warstw (model </a:t>
            </a:r>
            <a:r>
              <a:rPr lang="pl-PL" sz="3600" b="1" dirty="0">
                <a:solidFill>
                  <a:schemeClr val="accent1"/>
                </a:solidFill>
              </a:rPr>
              <a:t>TCP/IP</a:t>
            </a:r>
            <a:r>
              <a:rPr lang="pl-PL" sz="3600" dirty="0"/>
              <a:t>)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AD3E5-16C8-4F6D-A254-822711FDCEED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AC179C36-662D-4839-A515-C65593E9FCAC}" type="slidenum">
              <a:rPr lang="pl-PL" sz="1707">
                <a:solidFill>
                  <a:srgbClr val="898989"/>
                </a:solidFill>
              </a:rPr>
              <a:pPr eaLnBrk="1" hangingPunct="1"/>
              <a:t>20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11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Model ISO/OSI</a:t>
            </a:r>
            <a:br>
              <a:rPr lang="pl-PL"/>
            </a:br>
            <a:endParaRPr lang="pl-PL" dirty="0"/>
          </a:p>
        </p:txBody>
      </p:sp>
      <p:pic>
        <p:nvPicPr>
          <p:cNvPr id="7" name="THE-OSI-MODEL--TCP-MODEL.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2350" y="1579563"/>
            <a:ext cx="8775700" cy="6581775"/>
          </a:xfrm>
        </p:spPr>
      </p:pic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33B12-521A-43F7-8440-B2D40A28F1B4}" type="datetime1">
              <a:rPr lang="pl-PL" smtClean="0"/>
              <a:pPr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29E4E1A7-6374-464A-96E0-A8424E79EFC1}" type="slidenum">
              <a:rPr lang="pl-PL" smtClean="0"/>
              <a:pPr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038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1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Warstwa 1 ISO/OSI – fizyczna</a:t>
            </a:r>
          </a:p>
        </p:txBody>
      </p:sp>
      <p:sp>
        <p:nvSpPr>
          <p:cNvPr id="14339" name="Symbol zastępczy tekstu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Funkcje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l-PL" sz="3200" dirty="0"/>
              <a:t>Sprzęgniecie z medium transmisji danych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Dekodowanie sygnałów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Określanie amplitudy prądu/napięcia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Określanie parametrów mechanicznych łączówek: kształtu, wymiarów, liczby styków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Transmisja strumienia bitów między węzłami</a:t>
            </a:r>
          </a:p>
        </p:txBody>
      </p:sp>
      <p:sp>
        <p:nvSpPr>
          <p:cNvPr id="14341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Przykłady</a:t>
            </a:r>
          </a:p>
        </p:txBody>
      </p:sp>
      <p:sp>
        <p:nvSpPr>
          <p:cNvPr id="14342" name="Symbol zastępczy zawartości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3200" dirty="0"/>
              <a:t>UTP (ang. </a:t>
            </a:r>
            <a:r>
              <a:rPr lang="pl-PL" sz="3200" i="1" dirty="0" err="1"/>
              <a:t>Unshielded</a:t>
            </a:r>
            <a:r>
              <a:rPr lang="pl-PL" sz="3200" i="1" dirty="0"/>
              <a:t> </a:t>
            </a:r>
            <a:r>
              <a:rPr lang="pl-PL" sz="3200" i="1" dirty="0" err="1"/>
              <a:t>Twisted</a:t>
            </a:r>
            <a:r>
              <a:rPr lang="pl-PL" sz="3200" i="1" dirty="0"/>
              <a:t> </a:t>
            </a:r>
            <a:r>
              <a:rPr lang="pl-PL" sz="3200" i="1" dirty="0" err="1"/>
              <a:t>Pair</a:t>
            </a:r>
            <a:r>
              <a:rPr lang="pl-PL" sz="3200" dirty="0"/>
              <a:t>)</a:t>
            </a:r>
          </a:p>
          <a:p>
            <a:pPr eaLnBrk="1" hangingPunct="1">
              <a:lnSpc>
                <a:spcPct val="100000"/>
              </a:lnSpc>
            </a:pPr>
            <a:r>
              <a:rPr lang="pl-PL" sz="3200" dirty="0"/>
              <a:t>STP (ang. </a:t>
            </a:r>
            <a:r>
              <a:rPr lang="pl-PL" sz="3200" i="1" dirty="0" err="1"/>
              <a:t>Shielded</a:t>
            </a:r>
            <a:r>
              <a:rPr lang="pl-PL" sz="3200" i="1" dirty="0"/>
              <a:t> </a:t>
            </a:r>
            <a:r>
              <a:rPr lang="pl-PL" sz="3200" i="1" dirty="0" err="1"/>
              <a:t>Twisted</a:t>
            </a:r>
            <a:r>
              <a:rPr lang="pl-PL" sz="3200" i="1" dirty="0"/>
              <a:t> </a:t>
            </a:r>
            <a:r>
              <a:rPr lang="pl-PL" sz="3200" i="1" dirty="0" err="1"/>
              <a:t>Pair</a:t>
            </a:r>
            <a:r>
              <a:rPr lang="pl-PL" sz="3200" dirty="0"/>
              <a:t>)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770B5-00EE-4678-AC1D-5C097F3CEA12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362A24B0-A8B3-4D29-AB7C-DA5589E5230D}" type="slidenum">
              <a:rPr lang="pl-PL" sz="1707">
                <a:solidFill>
                  <a:srgbClr val="898989"/>
                </a:solidFill>
              </a:rPr>
              <a:pPr eaLnBrk="1" hangingPunct="1"/>
              <a:t>22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83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Warstwa 2 ISO/OSI – łącza danych</a:t>
            </a:r>
          </a:p>
        </p:txBody>
      </p:sp>
      <p:sp>
        <p:nvSpPr>
          <p:cNvPr id="1536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Funkcje</a:t>
            </a:r>
          </a:p>
        </p:txBody>
      </p:sp>
      <p:sp>
        <p:nvSpPr>
          <p:cNvPr id="1536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3200" dirty="0"/>
              <a:t>Wykrywanie błędów podczas przesyłania danych</a:t>
            </a:r>
          </a:p>
          <a:p>
            <a:pPr eaLnBrk="1" hangingPunct="1">
              <a:lnSpc>
                <a:spcPct val="100000"/>
              </a:lnSpc>
            </a:pPr>
            <a:r>
              <a:rPr lang="pl-PL" sz="3200" dirty="0"/>
              <a:t>Zapewnienie niezawodnego łącza między węzłami</a:t>
            </a:r>
          </a:p>
          <a:p>
            <a:pPr eaLnBrk="1" hangingPunct="1">
              <a:lnSpc>
                <a:spcPct val="100000"/>
              </a:lnSpc>
            </a:pPr>
            <a:r>
              <a:rPr lang="pl-PL" sz="3200" dirty="0"/>
              <a:t>Nadzorowanie przepływu informacji przez łącze</a:t>
            </a:r>
          </a:p>
          <a:p>
            <a:pPr eaLnBrk="1" hangingPunct="1">
              <a:lnSpc>
                <a:spcPct val="100000"/>
              </a:lnSpc>
            </a:pPr>
            <a:r>
              <a:rPr lang="pl-PL" sz="3200" dirty="0"/>
              <a:t>Odbiór/konwersja strumienia bitów</a:t>
            </a:r>
          </a:p>
        </p:txBody>
      </p:sp>
      <p:sp>
        <p:nvSpPr>
          <p:cNvPr id="15365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Przykłady</a:t>
            </a:r>
          </a:p>
        </p:txBody>
      </p:sp>
      <p:sp>
        <p:nvSpPr>
          <p:cNvPr id="15366" name="Symbol zastępczy zawartości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3200" dirty="0"/>
              <a:t>WLAN (ang. </a:t>
            </a:r>
            <a:r>
              <a:rPr lang="pl-PL" sz="3200" i="1" dirty="0"/>
              <a:t>Wireless </a:t>
            </a:r>
            <a:r>
              <a:rPr lang="pl-PL" sz="3200" i="1" dirty="0" err="1"/>
              <a:t>Local</a:t>
            </a:r>
            <a:r>
              <a:rPr lang="pl-PL" sz="3200" i="1" dirty="0"/>
              <a:t> Area Network</a:t>
            </a:r>
            <a:r>
              <a:rPr lang="pl-PL" sz="3200" dirty="0"/>
              <a:t>)</a:t>
            </a:r>
          </a:p>
          <a:p>
            <a:pPr eaLnBrk="1" hangingPunct="1">
              <a:lnSpc>
                <a:spcPct val="100000"/>
              </a:lnSpc>
            </a:pPr>
            <a:r>
              <a:rPr lang="pl-PL" sz="3200" dirty="0"/>
              <a:t>Ethernet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F1EA8-F2DF-4680-AECB-2B0D6D6835A7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DACC97BD-D579-4311-8DCB-A9037B16ADBA}" type="slidenum">
              <a:rPr lang="pl-PL" sz="1707">
                <a:solidFill>
                  <a:srgbClr val="898989"/>
                </a:solidFill>
              </a:rPr>
              <a:pPr eaLnBrk="1" hangingPunct="1"/>
              <a:t>23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39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Warstwa 3 ISO/OSI – sieciowa</a:t>
            </a:r>
          </a:p>
        </p:txBody>
      </p:sp>
      <p:sp>
        <p:nvSpPr>
          <p:cNvPr id="16387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Funkcje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0000"/>
              </a:lnSpc>
              <a:defRPr/>
            </a:pPr>
            <a:r>
              <a:rPr lang="pl-PL" sz="3200" dirty="0"/>
              <a:t>Przesyła dane pomiędzy węzłami sieci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Obsługa błędów komunikacji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Wyznaczanie optymalnej drogi danych przez sieć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Sterowanie działaniem podsieci transportowej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Ustanawianie, utrzymanie i rozłączanie połączeń</a:t>
            </a:r>
          </a:p>
        </p:txBody>
      </p:sp>
      <p:sp>
        <p:nvSpPr>
          <p:cNvPr id="16389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Przykłady</a:t>
            </a:r>
          </a:p>
        </p:txBody>
      </p:sp>
      <p:sp>
        <p:nvSpPr>
          <p:cNvPr id="16390" name="Symbol zastępczy zawartości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3200" dirty="0"/>
              <a:t>IP (ang. </a:t>
            </a:r>
            <a:r>
              <a:rPr lang="pl-PL" sz="3200" i="1" dirty="0"/>
              <a:t>Internet Protocol</a:t>
            </a:r>
            <a:r>
              <a:rPr lang="pl-PL" sz="3200" dirty="0"/>
              <a:t>)</a:t>
            </a:r>
          </a:p>
          <a:p>
            <a:pPr eaLnBrk="1" hangingPunct="1">
              <a:lnSpc>
                <a:spcPct val="100000"/>
              </a:lnSpc>
            </a:pPr>
            <a:r>
              <a:rPr lang="en-US" sz="3200" dirty="0"/>
              <a:t>IPX (ang. </a:t>
            </a:r>
            <a:r>
              <a:rPr lang="en-US" sz="3200" i="1" dirty="0"/>
              <a:t>Internetwork Packet Exchange</a:t>
            </a:r>
            <a:r>
              <a:rPr lang="en-US" sz="3200" dirty="0"/>
              <a:t>)</a:t>
            </a:r>
            <a:endParaRPr lang="pl-PL" sz="3200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5D0F-12E9-4A61-BF53-38D5D85FE0DB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1745253C-B449-4E12-A7D2-BF52C22933C5}" type="slidenum">
              <a:rPr lang="pl-PL" sz="1707">
                <a:solidFill>
                  <a:srgbClr val="898989"/>
                </a:solidFill>
              </a:rPr>
              <a:pPr eaLnBrk="1" hangingPunct="1"/>
              <a:t>24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515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Warstwa 4 ISO/OSI – transportowa</a:t>
            </a:r>
          </a:p>
        </p:txBody>
      </p:sp>
      <p:sp>
        <p:nvSpPr>
          <p:cNvPr id="17411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Funkcje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l-PL" sz="2400" dirty="0"/>
              <a:t>Obsługa danych przyjmowanych z warstwy sesji</a:t>
            </a:r>
          </a:p>
          <a:p>
            <a:pPr>
              <a:lnSpc>
                <a:spcPct val="100000"/>
              </a:lnSpc>
              <a:defRPr/>
            </a:pPr>
            <a:r>
              <a:rPr lang="pl-PL" sz="2400" dirty="0"/>
              <a:t>Zapewnienie usług połączeniowych</a:t>
            </a:r>
          </a:p>
          <a:p>
            <a:pPr>
              <a:lnSpc>
                <a:spcPct val="100000"/>
              </a:lnSpc>
              <a:defRPr/>
            </a:pPr>
            <a:r>
              <a:rPr lang="pl-PL" sz="2400" dirty="0"/>
              <a:t>Praca “od końca do końca” (ang. </a:t>
            </a:r>
            <a:r>
              <a:rPr lang="pl-PL" sz="2400" i="1" dirty="0"/>
              <a:t>end-to-end</a:t>
            </a:r>
            <a:r>
              <a:rPr lang="pl-PL" sz="2400" dirty="0"/>
              <a:t>)</a:t>
            </a:r>
          </a:p>
          <a:p>
            <a:pPr>
              <a:lnSpc>
                <a:spcPct val="100000"/>
              </a:lnSpc>
              <a:defRPr/>
            </a:pPr>
            <a:r>
              <a:rPr lang="pl-PL" sz="2400" dirty="0"/>
              <a:t>Zapewnienie przezroczystego transferu danych między stacjami</a:t>
            </a:r>
          </a:p>
          <a:p>
            <a:pPr>
              <a:lnSpc>
                <a:spcPct val="100000"/>
              </a:lnSpc>
              <a:defRPr/>
            </a:pPr>
            <a:r>
              <a:rPr lang="pl-PL" sz="2400" dirty="0"/>
              <a:t>Odciążenie stacji od zajmowania się problemami transferu danych: niezawodnego, efektywnego</a:t>
            </a:r>
          </a:p>
          <a:p>
            <a:pPr>
              <a:lnSpc>
                <a:spcPct val="100000"/>
              </a:lnSpc>
              <a:defRPr/>
            </a:pPr>
            <a:r>
              <a:rPr lang="pl-PL" sz="2400" dirty="0"/>
              <a:t>Dzielenie danych na mniejsze jednostki (opcjonalnie)</a:t>
            </a:r>
          </a:p>
        </p:txBody>
      </p:sp>
      <p:sp>
        <p:nvSpPr>
          <p:cNvPr id="17413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Przykłady</a:t>
            </a:r>
            <a:endParaRPr lang="pl-PL" dirty="0"/>
          </a:p>
        </p:txBody>
      </p:sp>
      <p:sp>
        <p:nvSpPr>
          <p:cNvPr id="17414" name="Symbol zastępczy zawartości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2400" dirty="0"/>
              <a:t>TCP (ang. </a:t>
            </a:r>
            <a:r>
              <a:rPr lang="pl-PL" sz="2400" i="1" dirty="0"/>
              <a:t>Transmission Control Protocol</a:t>
            </a:r>
            <a:r>
              <a:rPr lang="pl-PL" sz="2400" dirty="0"/>
              <a:t>)</a:t>
            </a:r>
          </a:p>
          <a:p>
            <a:pPr eaLnBrk="1" hangingPunct="1">
              <a:lnSpc>
                <a:spcPct val="100000"/>
              </a:lnSpc>
            </a:pPr>
            <a:r>
              <a:rPr lang="pl-PL" sz="2400" dirty="0"/>
              <a:t>UDP</a:t>
            </a:r>
            <a:r>
              <a:rPr lang="en-US" sz="2400" dirty="0"/>
              <a:t> (ang. </a:t>
            </a:r>
            <a:r>
              <a:rPr lang="pl-PL" sz="2400" i="1" dirty="0"/>
              <a:t>User Data-gram Protocol</a:t>
            </a:r>
            <a:r>
              <a:rPr lang="en-US" sz="2400" dirty="0"/>
              <a:t>)</a:t>
            </a:r>
            <a:endParaRPr lang="pl-PL" sz="2400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E01D5-22B0-4575-8A10-A7E75B591038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B1A95A72-F53B-4621-A853-EEBED7830DBC}" type="slidenum">
              <a:rPr lang="pl-PL" sz="1707">
                <a:solidFill>
                  <a:srgbClr val="898989"/>
                </a:solidFill>
              </a:rPr>
              <a:pPr eaLnBrk="1" hangingPunct="1"/>
              <a:t>25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415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Warstwa 5 ISO/OSI – sesji</a:t>
            </a:r>
          </a:p>
        </p:txBody>
      </p:sp>
      <p:sp>
        <p:nvSpPr>
          <p:cNvPr id="18435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Funkcje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l-PL" sz="2800" dirty="0"/>
              <a:t>Sterowanie wymianą danych</a:t>
            </a:r>
          </a:p>
          <a:p>
            <a:pPr>
              <a:lnSpc>
                <a:spcPct val="100000"/>
              </a:lnSpc>
              <a:defRPr/>
            </a:pPr>
            <a:r>
              <a:rPr lang="pl-PL" sz="2800" dirty="0"/>
              <a:t>Ustalanie punktów retransmisji danych</a:t>
            </a:r>
          </a:p>
          <a:p>
            <a:pPr>
              <a:lnSpc>
                <a:spcPct val="100000"/>
              </a:lnSpc>
              <a:defRPr/>
            </a:pPr>
            <a:r>
              <a:rPr lang="pl-PL" sz="2800" dirty="0"/>
              <a:t>Umożliwianie odzyskania utraconych danych</a:t>
            </a:r>
          </a:p>
          <a:p>
            <a:pPr>
              <a:lnSpc>
                <a:spcPct val="100000"/>
              </a:lnSpc>
              <a:defRPr/>
            </a:pPr>
            <a:r>
              <a:rPr lang="pl-PL" sz="2800" dirty="0"/>
              <a:t>Umożliwianie aplikacjom: organizacji dialogu, oraz wymiany danych między nimi</a:t>
            </a:r>
          </a:p>
          <a:p>
            <a:pPr>
              <a:lnSpc>
                <a:spcPct val="100000"/>
              </a:lnSpc>
              <a:defRPr/>
            </a:pPr>
            <a:r>
              <a:rPr lang="pl-PL" sz="2800" dirty="0"/>
              <a:t>Realizowanie parametrów sprzężenia użytkowników</a:t>
            </a:r>
          </a:p>
          <a:p>
            <a:pPr>
              <a:lnSpc>
                <a:spcPct val="100000"/>
              </a:lnSpc>
              <a:defRPr/>
            </a:pPr>
            <a:r>
              <a:rPr lang="pl-PL" sz="2800" dirty="0"/>
              <a:t>Pełnienie szeregu funkcji zarządzających</a:t>
            </a:r>
          </a:p>
        </p:txBody>
      </p:sp>
      <p:sp>
        <p:nvSpPr>
          <p:cNvPr id="18437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Przykłady</a:t>
            </a:r>
            <a:endParaRPr lang="pl-PL" dirty="0"/>
          </a:p>
        </p:txBody>
      </p:sp>
      <p:sp>
        <p:nvSpPr>
          <p:cNvPr id="18438" name="Symbol zastępczy zawartości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2800" dirty="0"/>
              <a:t>HTTP (ang. </a:t>
            </a:r>
            <a:r>
              <a:rPr lang="pl-PL" sz="2800" i="1" dirty="0"/>
              <a:t>Hypertext Transfer Protocol</a:t>
            </a:r>
            <a:r>
              <a:rPr lang="pl-PL" sz="2800" dirty="0"/>
              <a:t>)</a:t>
            </a:r>
          </a:p>
          <a:p>
            <a:pPr eaLnBrk="1" hangingPunct="1">
              <a:lnSpc>
                <a:spcPct val="100000"/>
              </a:lnSpc>
            </a:pPr>
            <a:r>
              <a:rPr lang="pl-PL" sz="2800" dirty="0"/>
              <a:t>SMTP</a:t>
            </a:r>
            <a:r>
              <a:rPr lang="en-US" sz="2800" dirty="0"/>
              <a:t> (ang. </a:t>
            </a:r>
            <a:r>
              <a:rPr lang="pl-PL" sz="2800" dirty="0"/>
              <a:t>Simple Mail Transfer </a:t>
            </a:r>
            <a:r>
              <a:rPr lang="pl-PL" sz="2800" i="1" dirty="0"/>
              <a:t>Protocol</a:t>
            </a:r>
            <a:r>
              <a:rPr lang="en-US" sz="2800" dirty="0"/>
              <a:t>)</a:t>
            </a:r>
            <a:endParaRPr lang="pl-PL" sz="2800" dirty="0"/>
          </a:p>
          <a:p>
            <a:pPr eaLnBrk="1" hangingPunct="1">
              <a:lnSpc>
                <a:spcPct val="100000"/>
              </a:lnSpc>
            </a:pPr>
            <a:r>
              <a:rPr lang="pl-PL" sz="2800" dirty="0"/>
              <a:t>FTP</a:t>
            </a:r>
            <a:r>
              <a:rPr lang="en-US" sz="2800" dirty="0"/>
              <a:t> (ang. </a:t>
            </a:r>
            <a:r>
              <a:rPr lang="pl-PL" sz="2800" dirty="0"/>
              <a:t>File Transfer </a:t>
            </a:r>
            <a:r>
              <a:rPr lang="pl-PL" sz="2800" i="1" dirty="0"/>
              <a:t>Protocol</a:t>
            </a:r>
            <a:r>
              <a:rPr lang="en-US" sz="2800" dirty="0"/>
              <a:t>)</a:t>
            </a:r>
            <a:endParaRPr lang="pl-PL" sz="2800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1E196-1F15-4463-AAA1-79147C4F9347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139AA75D-3F5A-4FE7-8B9A-2C9944432C35}" type="slidenum">
              <a:rPr lang="pl-PL" sz="1707">
                <a:solidFill>
                  <a:srgbClr val="898989"/>
                </a:solidFill>
              </a:rPr>
              <a:pPr eaLnBrk="1" hangingPunct="1"/>
              <a:t>26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924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Warstwa 6 ISO/OSI – prezentacji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0" y="2404535"/>
            <a:ext cx="17340263" cy="6635607"/>
          </a:xfrm>
        </p:spPr>
        <p:txBody>
          <a:bodyPr rtlCol="0">
            <a:normAutofit fontScale="92500"/>
          </a:bodyPr>
          <a:lstStyle/>
          <a:p>
            <a:pPr marL="0" indent="0">
              <a:lnSpc>
                <a:spcPct val="110000"/>
              </a:lnSpc>
              <a:buNone/>
              <a:defRPr/>
            </a:pPr>
            <a:r>
              <a:rPr lang="pl-PL" sz="4000" b="1" dirty="0">
                <a:solidFill>
                  <a:schemeClr val="accent1"/>
                </a:solidFill>
              </a:rPr>
              <a:t>Funkcje</a:t>
            </a:r>
          </a:p>
          <a:p>
            <a:pPr>
              <a:lnSpc>
                <a:spcPct val="110000"/>
              </a:lnSpc>
              <a:defRPr/>
            </a:pPr>
            <a:r>
              <a:rPr lang="pl-PL" sz="4000" dirty="0"/>
              <a:t>Umożliwienie reprezentowania informacji, którą się posługują stacje podczas komunikacji</a:t>
            </a:r>
          </a:p>
          <a:p>
            <a:pPr>
              <a:lnSpc>
                <a:spcPct val="110000"/>
              </a:lnSpc>
              <a:defRPr/>
            </a:pPr>
            <a:r>
              <a:rPr lang="pl-PL" sz="4000" dirty="0"/>
              <a:t>Obsługiwanie formatów danych</a:t>
            </a:r>
          </a:p>
          <a:p>
            <a:pPr>
              <a:lnSpc>
                <a:spcPct val="110000"/>
              </a:lnSpc>
              <a:defRPr/>
            </a:pPr>
            <a:r>
              <a:rPr lang="pl-PL" sz="4000" dirty="0"/>
              <a:t>Kompresowania przesyłanych dane, pozwalając na zwiększenie szybkości transmisji informacji</a:t>
            </a:r>
          </a:p>
          <a:p>
            <a:pPr>
              <a:lnSpc>
                <a:spcPct val="110000"/>
              </a:lnSpc>
              <a:defRPr/>
            </a:pPr>
            <a:r>
              <a:rPr lang="pl-PL" sz="4000" dirty="0"/>
              <a:t>Zapewnienie: tłumaczenia danych, definiowania ich formatu, odpowiedniej składni, kodowania i dekodowania zestawów znaków, wyboru algorytmów, które do tego będą użyte, mechanizmów kodowania danych w celu ich utajniania, konwersji kodów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F8323-0198-41CF-80F8-5987F16D435E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BADFA114-F902-4221-9596-15F9DD8FFC45}" type="slidenum">
              <a:rPr lang="pl-PL" sz="1707">
                <a:solidFill>
                  <a:srgbClr val="898989"/>
                </a:solidFill>
              </a:rPr>
              <a:pPr eaLnBrk="1" hangingPunct="1"/>
              <a:t>27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71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Warstwa 7 ISO/OSI – aplikacji</a:t>
            </a:r>
          </a:p>
        </p:txBody>
      </p:sp>
      <p:sp>
        <p:nvSpPr>
          <p:cNvPr id="2048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Funkcje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l-PL" sz="2400" dirty="0"/>
              <a:t>Pełnienie roli okna między współdziałającymi procesami</a:t>
            </a:r>
          </a:p>
          <a:p>
            <a:pPr>
              <a:lnSpc>
                <a:spcPct val="100000"/>
              </a:lnSpc>
              <a:defRPr/>
            </a:pPr>
            <a:r>
              <a:rPr lang="pl-PL" sz="2400" dirty="0"/>
              <a:t>Zapewnianie programom usług komunikacyjnych</a:t>
            </a:r>
          </a:p>
          <a:p>
            <a:pPr>
              <a:lnSpc>
                <a:spcPct val="100000"/>
              </a:lnSpc>
              <a:defRPr/>
            </a:pPr>
            <a:r>
              <a:rPr lang="pl-PL" sz="2400" dirty="0"/>
              <a:t>Tworzenie wrażenie przezroczystości sieci</a:t>
            </a:r>
          </a:p>
          <a:p>
            <a:pPr>
              <a:lnSpc>
                <a:spcPct val="100000"/>
              </a:lnSpc>
              <a:defRPr/>
            </a:pPr>
            <a:r>
              <a:rPr lang="pl-PL" sz="2400" dirty="0"/>
              <a:t>Określanie formatów wymienianych danych</a:t>
            </a:r>
          </a:p>
          <a:p>
            <a:pPr>
              <a:lnSpc>
                <a:spcPct val="100000"/>
              </a:lnSpc>
              <a:defRPr/>
            </a:pPr>
            <a:r>
              <a:rPr lang="pl-PL" sz="2400" dirty="0"/>
              <a:t>Opisywanie reakcji systemu na operacje komunikacyjne</a:t>
            </a:r>
          </a:p>
          <a:p>
            <a:pPr>
              <a:lnSpc>
                <a:spcPct val="100000"/>
              </a:lnSpc>
              <a:defRPr/>
            </a:pPr>
            <a:r>
              <a:rPr lang="pl-PL" sz="2400" dirty="0"/>
              <a:t>Dostarczanie procesom metod dostępu do środowiska OSI</a:t>
            </a:r>
          </a:p>
        </p:txBody>
      </p:sp>
      <p:sp>
        <p:nvSpPr>
          <p:cNvPr id="20485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Przykłady</a:t>
            </a:r>
          </a:p>
        </p:txBody>
      </p:sp>
      <p:sp>
        <p:nvSpPr>
          <p:cNvPr id="20486" name="Symbol zastępczy zawartości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2400" dirty="0"/>
              <a:t>Przeglądarki: Mozilla Firefox, Microsoft Internet Explorer, Google Chrome, Apple Safari</a:t>
            </a:r>
          </a:p>
          <a:p>
            <a:pPr eaLnBrk="1" hangingPunct="1">
              <a:lnSpc>
                <a:spcPct val="100000"/>
              </a:lnSpc>
            </a:pPr>
            <a:r>
              <a:rPr lang="pl-PL" sz="2400" dirty="0"/>
              <a:t>Programy pocztowe: Mozilla Thunderbird, Microsoft Outlook, Google GMAIL, Apple Mail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D1E7E-F913-426D-BCA1-D1C1471301AE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1BB73A0F-93FC-44B6-935B-88C27EDFC60A}" type="slidenum">
              <a:rPr lang="pl-PL" sz="1707">
                <a:solidFill>
                  <a:srgbClr val="898989"/>
                </a:solidFill>
              </a:rPr>
              <a:pPr eaLnBrk="1" hangingPunct="1"/>
              <a:t>28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41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Protokoły (1/2)</a:t>
            </a:r>
          </a:p>
        </p:txBody>
      </p:sp>
      <p:sp>
        <p:nvSpPr>
          <p:cNvPr id="22531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pl-PL" sz="4400" dirty="0"/>
              <a:t>Ustalają zasady komunikacji</a:t>
            </a:r>
          </a:p>
          <a:p>
            <a:pPr>
              <a:lnSpc>
                <a:spcPct val="170000"/>
              </a:lnSpc>
            </a:pPr>
            <a:r>
              <a:rPr lang="pl-PL" sz="4400" dirty="0"/>
              <a:t>Opisują: szczegóły formatu komunikatów, sposób odpowiadania na otrzymany komunikat</a:t>
            </a:r>
          </a:p>
          <a:p>
            <a:pPr>
              <a:lnSpc>
                <a:spcPct val="170000"/>
              </a:lnSpc>
            </a:pPr>
            <a:r>
              <a:rPr lang="pl-PL" sz="4400" dirty="0"/>
              <a:t>Określają jak komputer ma obsługiwać pojawiające się: błędy, inne nienormalne sytuacje</a:t>
            </a: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CB2E1-E6CF-4709-949A-6F7D397AC24B}" type="datetime1">
              <a:rPr lang="pl-PL" smtClean="0"/>
              <a:t>08.11.2020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6F22FEF8-70DB-4EB9-98BC-85ED862BBA5F}" type="slidenum">
              <a:rPr lang="pl-PL" sz="1707">
                <a:solidFill>
                  <a:srgbClr val="898989"/>
                </a:solidFill>
              </a:rPr>
              <a:pPr eaLnBrk="1" hangingPunct="1"/>
              <a:t>29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966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Pojęcie telekomunikacji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2DC65-CF83-4D1F-A9F1-2CF42A6EC6EE}" type="datetime1">
              <a:rPr lang="pl-PL" smtClean="0"/>
              <a:t>08.11.2020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174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Protokoły (2/2)</a:t>
            </a:r>
          </a:p>
        </p:txBody>
      </p:sp>
      <p:sp>
        <p:nvSpPr>
          <p:cNvPr id="2355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4400" dirty="0"/>
              <a:t>W modelu OSI warstwy komunikują się przy użyciu ściśle określonych </a:t>
            </a:r>
            <a:r>
              <a:rPr lang="pl-PL" sz="4400" b="1" dirty="0">
                <a:solidFill>
                  <a:schemeClr val="accent1"/>
                </a:solidFill>
              </a:rPr>
              <a:t>protokołów</a:t>
            </a:r>
          </a:p>
          <a:p>
            <a:pPr eaLnBrk="1" hangingPunct="1">
              <a:lnSpc>
                <a:spcPct val="100000"/>
              </a:lnSpc>
            </a:pPr>
            <a:r>
              <a:rPr lang="pl-PL" sz="4400" dirty="0"/>
              <a:t>Powstaje tzw. </a:t>
            </a:r>
            <a:r>
              <a:rPr lang="pl-PL" sz="4400" b="1" dirty="0">
                <a:solidFill>
                  <a:schemeClr val="accent1"/>
                </a:solidFill>
              </a:rPr>
              <a:t>stos protokołów</a:t>
            </a:r>
          </a:p>
          <a:p>
            <a:pPr eaLnBrk="1" hangingPunct="1">
              <a:lnSpc>
                <a:spcPct val="100000"/>
              </a:lnSpc>
            </a:pPr>
            <a:r>
              <a:rPr lang="pl-PL" sz="4400" b="1" dirty="0">
                <a:solidFill>
                  <a:schemeClr val="accent1"/>
                </a:solidFill>
              </a:rPr>
              <a:t>Protokół</a:t>
            </a:r>
            <a:r>
              <a:rPr lang="pl-PL" sz="4400" dirty="0">
                <a:solidFill>
                  <a:schemeClr val="accent1"/>
                </a:solidFill>
              </a:rPr>
              <a:t> </a:t>
            </a:r>
            <a:r>
              <a:rPr lang="pl-PL" sz="4400" dirty="0"/>
              <a:t>jest zdefiniowanym sposobem komunikowania się z innym systemem</a:t>
            </a:r>
          </a:p>
          <a:p>
            <a:pPr eaLnBrk="1" hangingPunct="1">
              <a:lnSpc>
                <a:spcPct val="100000"/>
              </a:lnSpc>
            </a:pPr>
            <a:r>
              <a:rPr lang="pl-PL" sz="4400" dirty="0"/>
              <a:t>Określa: czas dla poszczególnych sygnałów, oraz strukturę danych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589A1-F49B-4955-AE3D-5504BDC0A17E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51038020-6328-4D0A-8E34-F9F27C5ED54D}" type="slidenum">
              <a:rPr lang="pl-PL" sz="1707">
                <a:solidFill>
                  <a:srgbClr val="898989"/>
                </a:solidFill>
              </a:rPr>
              <a:pPr eaLnBrk="1" hangingPunct="1"/>
              <a:t>30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6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Ramki i pakiety (1/3)</a:t>
            </a:r>
          </a:p>
        </p:txBody>
      </p:sp>
      <p:sp>
        <p:nvSpPr>
          <p:cNvPr id="2560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pl-PL" sz="4400" dirty="0"/>
              <a:t>W środowiskach sieciowych dane przesyłane są: w </a:t>
            </a:r>
            <a:r>
              <a:rPr lang="pl-PL" sz="4400" b="1" dirty="0">
                <a:solidFill>
                  <a:schemeClr val="accent5"/>
                </a:solidFill>
              </a:rPr>
              <a:t>pakietach</a:t>
            </a:r>
            <a:r>
              <a:rPr lang="pl-PL" sz="4400" dirty="0">
                <a:solidFill>
                  <a:schemeClr val="accent5"/>
                </a:solidFill>
              </a:rPr>
              <a:t> </a:t>
            </a:r>
            <a:r>
              <a:rPr lang="pl-PL" sz="4400" dirty="0"/>
              <a:t>przez warstwy </a:t>
            </a:r>
            <a:r>
              <a:rPr lang="pl-PL" sz="4400" b="1" dirty="0">
                <a:solidFill>
                  <a:schemeClr val="accent5"/>
                </a:solidFill>
              </a:rPr>
              <a:t>protokołów</a:t>
            </a:r>
            <a:r>
              <a:rPr lang="pl-PL" sz="4400" dirty="0"/>
              <a:t>, jako </a:t>
            </a:r>
            <a:r>
              <a:rPr lang="pl-PL" sz="4400" b="1" dirty="0">
                <a:solidFill>
                  <a:schemeClr val="accent5"/>
                </a:solidFill>
              </a:rPr>
              <a:t>ramki</a:t>
            </a:r>
            <a:r>
              <a:rPr lang="pl-PL" sz="4400" b="1" dirty="0">
                <a:solidFill>
                  <a:schemeClr val="accent2"/>
                </a:solidFill>
              </a:rPr>
              <a:t> </a:t>
            </a:r>
            <a:r>
              <a:rPr lang="pl-PL" sz="4400" dirty="0"/>
              <a:t>(strumień bitów) przez połączenia fizyczne</a:t>
            </a:r>
          </a:p>
          <a:p>
            <a:pPr eaLnBrk="1" hangingPunct="1">
              <a:lnSpc>
                <a:spcPct val="110000"/>
              </a:lnSpc>
            </a:pPr>
            <a:r>
              <a:rPr lang="pl-PL" sz="4400" b="1" dirty="0">
                <a:solidFill>
                  <a:schemeClr val="accent5"/>
                </a:solidFill>
              </a:rPr>
              <a:t>Pakiet</a:t>
            </a:r>
            <a:r>
              <a:rPr lang="pl-PL" sz="4400" dirty="0">
                <a:solidFill>
                  <a:schemeClr val="accent5"/>
                </a:solidFill>
              </a:rPr>
              <a:t> </a:t>
            </a:r>
            <a:r>
              <a:rPr lang="pl-PL" sz="4400" dirty="0"/>
              <a:t>jest rodzajem „paczki danych” </a:t>
            </a:r>
          </a:p>
          <a:p>
            <a:pPr eaLnBrk="1" hangingPunct="1">
              <a:lnSpc>
                <a:spcPct val="110000"/>
              </a:lnSpc>
            </a:pPr>
            <a:r>
              <a:rPr lang="pl-PL" sz="4400" b="1" dirty="0">
                <a:solidFill>
                  <a:schemeClr val="accent5"/>
                </a:solidFill>
              </a:rPr>
              <a:t>Pakiet</a:t>
            </a:r>
            <a:r>
              <a:rPr lang="pl-PL" sz="4400" dirty="0">
                <a:solidFill>
                  <a:schemeClr val="accent5"/>
                </a:solidFill>
              </a:rPr>
              <a:t> </a:t>
            </a:r>
            <a:r>
              <a:rPr lang="pl-PL" sz="4400" dirty="0"/>
              <a:t>jest przesyłany między urządzeniami przy użyciu łącza komunikacyjnego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D686-0E04-4AE5-B70F-AD0757F0BC60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B81700D8-7E50-4D2E-96F7-29008E09E85B}" type="slidenum">
              <a:rPr lang="pl-PL" sz="1707">
                <a:solidFill>
                  <a:srgbClr val="898989"/>
                </a:solidFill>
              </a:rPr>
              <a:pPr eaLnBrk="1" hangingPunct="1"/>
              <a:t>31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16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Ramki i pakiety (2/3)</a:t>
            </a:r>
          </a:p>
        </p:txBody>
      </p:sp>
      <p:sp>
        <p:nvSpPr>
          <p:cNvPr id="26627" name="Symbol zastępczy zawartości 2"/>
          <p:cNvSpPr>
            <a:spLocks noGrp="1"/>
          </p:cNvSpPr>
          <p:nvPr>
            <p:ph idx="1"/>
          </p:nvPr>
        </p:nvSpPr>
        <p:spPr>
          <a:xfrm>
            <a:off x="0" y="2404535"/>
            <a:ext cx="17340263" cy="6635607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4800" dirty="0"/>
              <a:t>Dane umieszczane są w </a:t>
            </a:r>
            <a:r>
              <a:rPr lang="pl-PL" sz="4800" b="1" dirty="0">
                <a:solidFill>
                  <a:schemeClr val="accent5"/>
                </a:solidFill>
              </a:rPr>
              <a:t>pakietach</a:t>
            </a:r>
            <a:r>
              <a:rPr lang="pl-PL" sz="4800" dirty="0">
                <a:solidFill>
                  <a:schemeClr val="accent5"/>
                </a:solidFill>
              </a:rPr>
              <a:t> </a:t>
            </a:r>
            <a:r>
              <a:rPr lang="pl-PL" sz="4800" dirty="0"/>
              <a:t>przez różne podsystemy komunikacyjne (warstwy)</a:t>
            </a:r>
          </a:p>
          <a:p>
            <a:pPr eaLnBrk="1" hangingPunct="1">
              <a:lnSpc>
                <a:spcPct val="100000"/>
              </a:lnSpc>
            </a:pPr>
            <a:r>
              <a:rPr lang="pl-PL" sz="4800" dirty="0"/>
              <a:t>Następnie tworzone są </a:t>
            </a:r>
            <a:r>
              <a:rPr lang="pl-PL" sz="4800" b="1" dirty="0">
                <a:solidFill>
                  <a:schemeClr val="accent5"/>
                </a:solidFill>
              </a:rPr>
              <a:t>ramki</a:t>
            </a:r>
            <a:r>
              <a:rPr lang="pl-PL" sz="4800" dirty="0"/>
              <a:t>, które przesyła się przez łącza komunikacyjne</a:t>
            </a:r>
          </a:p>
          <a:p>
            <a:pPr eaLnBrk="1" hangingPunct="1">
              <a:lnSpc>
                <a:spcPct val="100000"/>
              </a:lnSpc>
            </a:pPr>
            <a:r>
              <a:rPr lang="pl-PL" sz="4800" dirty="0"/>
              <a:t>Powód ich tworzenia – ograniczenie błędów do niewielkich części informacji (retransmisja)</a:t>
            </a:r>
          </a:p>
          <a:p>
            <a:pPr eaLnBrk="1" hangingPunct="1">
              <a:lnSpc>
                <a:spcPct val="100000"/>
              </a:lnSpc>
            </a:pPr>
            <a:r>
              <a:rPr lang="pl-PL" sz="4800" dirty="0"/>
              <a:t>Także: stosowanie długich transmisji mogłoby spowodować duże opóźnienia w ruchu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3A35-006F-4549-B8FF-8B04A8DC1FE3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173B34EC-2379-4426-BA97-C1C059494989}" type="slidenum">
              <a:rPr lang="pl-PL" sz="1707">
                <a:solidFill>
                  <a:srgbClr val="898989"/>
                </a:solidFill>
              </a:rPr>
              <a:pPr eaLnBrk="1" hangingPunct="1"/>
              <a:t>32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9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Ramki i pakiety (3/3)</a:t>
            </a:r>
          </a:p>
        </p:txBody>
      </p:sp>
      <p:sp>
        <p:nvSpPr>
          <p:cNvPr id="27651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pl-PL" sz="4400" dirty="0"/>
              <a:t>Strukturę pakietu i ramki definiuje protokół komunikacyjny</a:t>
            </a:r>
          </a:p>
          <a:p>
            <a:pPr eaLnBrk="1" hangingPunct="1">
              <a:lnSpc>
                <a:spcPct val="150000"/>
              </a:lnSpc>
            </a:pPr>
            <a:r>
              <a:rPr lang="pl-PL" sz="4400" dirty="0"/>
              <a:t>Zazwyczaj pakiet zawiera: nagłówek, dane</a:t>
            </a:r>
          </a:p>
          <a:p>
            <a:pPr eaLnBrk="1" hangingPunct="1">
              <a:lnSpc>
                <a:spcPct val="150000"/>
              </a:lnSpc>
            </a:pPr>
            <a:r>
              <a:rPr lang="pl-PL" sz="4400" dirty="0"/>
              <a:t>Pakiet może mieć różne rozmiary</a:t>
            </a:r>
          </a:p>
          <a:p>
            <a:pPr eaLnBrk="1" hangingPunct="1">
              <a:lnSpc>
                <a:spcPct val="150000"/>
              </a:lnSpc>
            </a:pPr>
            <a:r>
              <a:rPr lang="pl-PL" sz="4400" dirty="0"/>
              <a:t>Zazwyczaj określa się jego maksymalną długość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2AD9-9561-4F44-9975-F066F7E4A8AC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48F81B4B-BF19-47BD-AE3F-5CE346B2485D}" type="slidenum">
              <a:rPr lang="pl-PL" sz="1707">
                <a:solidFill>
                  <a:srgbClr val="898989"/>
                </a:solidFill>
              </a:rPr>
              <a:pPr eaLnBrk="1" hangingPunct="1"/>
              <a:t>33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70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Przykładowa zawartości nagłówka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l-PL" sz="4400" dirty="0"/>
              <a:t>Adres: nadawcy, odbiorcy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Informacje potrzebne do obsługi błędów i zapewniające prawidłową transmisję danych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Wskaźnik ostatniego pakietu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Identyfikator informacji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Numer określający, którą częścią informacji jest pakiet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CD23-176E-477D-86AE-563D19E5B609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89368D87-FC16-4E2E-A3E9-BBF3BC9F232C}" type="slidenum">
              <a:rPr lang="pl-PL" sz="1707">
                <a:solidFill>
                  <a:srgbClr val="898989"/>
                </a:solidFill>
              </a:rPr>
              <a:pPr eaLnBrk="1" hangingPunct="1"/>
              <a:t>34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94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>
              <a:defRPr/>
            </a:pPr>
            <a:r>
              <a:rPr lang="pl-PL" sz="6600" dirty="0"/>
              <a:t>Protokoły komunikacyjne poszczególnych warstw (1/2)</a:t>
            </a:r>
          </a:p>
        </p:txBody>
      </p:sp>
      <p:sp>
        <p:nvSpPr>
          <p:cNvPr id="29699" name="Symbol zastępczy tekstu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Protokoły aplikacji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l-PL" sz="3200" dirty="0"/>
              <a:t>Obejmują warstwy: aplikacji, prezentacji, sesji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Zapewniają: wzajemne oddziaływanie aplikacji, wymianę danych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Przykłady: </a:t>
            </a:r>
            <a:r>
              <a:rPr lang="pl-PL" sz="3200" b="1" dirty="0">
                <a:solidFill>
                  <a:schemeClr val="accent1"/>
                </a:solidFill>
              </a:rPr>
              <a:t>FTP</a:t>
            </a:r>
            <a:r>
              <a:rPr lang="pl-PL" sz="3200" dirty="0"/>
              <a:t>, </a:t>
            </a:r>
            <a:r>
              <a:rPr lang="pl-PL" sz="3200" b="1" dirty="0">
                <a:solidFill>
                  <a:schemeClr val="accent1"/>
                </a:solidFill>
              </a:rPr>
              <a:t>Telnet</a:t>
            </a:r>
            <a:r>
              <a:rPr lang="pl-PL" sz="3200" dirty="0"/>
              <a:t>, </a:t>
            </a:r>
            <a:r>
              <a:rPr lang="pl-PL" sz="3200" b="1" dirty="0">
                <a:solidFill>
                  <a:schemeClr val="accent1"/>
                </a:solidFill>
              </a:rPr>
              <a:t>SMTP</a:t>
            </a:r>
            <a:r>
              <a:rPr lang="pl-PL" sz="3200" dirty="0"/>
              <a:t>, </a:t>
            </a:r>
            <a:r>
              <a:rPr lang="pl-PL" sz="3200" b="1" dirty="0">
                <a:solidFill>
                  <a:schemeClr val="accent1"/>
                </a:solidFill>
              </a:rPr>
              <a:t>SNMP</a:t>
            </a:r>
            <a:r>
              <a:rPr lang="pl-PL" sz="3200" dirty="0"/>
              <a:t>, </a:t>
            </a:r>
            <a:r>
              <a:rPr lang="pl-PL" sz="3200" b="1" dirty="0" err="1">
                <a:solidFill>
                  <a:schemeClr val="accent1"/>
                </a:solidFill>
              </a:rPr>
              <a:t>NetBIOS</a:t>
            </a:r>
            <a:endParaRPr lang="pl-PL" sz="3200" b="1" dirty="0">
              <a:solidFill>
                <a:schemeClr val="accent1"/>
              </a:solidFill>
            </a:endParaRPr>
          </a:p>
        </p:txBody>
      </p:sp>
      <p:sp>
        <p:nvSpPr>
          <p:cNvPr id="29701" name="Symbol zastępczy tekstu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Protokoły transportowe</a:t>
            </a:r>
          </a:p>
        </p:txBody>
      </p:sp>
      <p:sp>
        <p:nvSpPr>
          <p:cNvPr id="29702" name="Symbol zastępczy zawartości 8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3200" dirty="0"/>
              <a:t>Realizują połączeniowe usługi przesyłania danych</a:t>
            </a:r>
          </a:p>
          <a:p>
            <a:pPr eaLnBrk="1" hangingPunct="1">
              <a:lnSpc>
                <a:spcPct val="100000"/>
              </a:lnSpc>
            </a:pPr>
            <a:r>
              <a:rPr lang="pl-PL" sz="3200" dirty="0"/>
              <a:t>Zapewniają sekwencyjną wymianę danych</a:t>
            </a:r>
          </a:p>
          <a:p>
            <a:pPr eaLnBrk="1" hangingPunct="1">
              <a:lnSpc>
                <a:spcPct val="100000"/>
              </a:lnSpc>
            </a:pPr>
            <a:r>
              <a:rPr lang="pl-PL" sz="3200" dirty="0"/>
              <a:t>Przykłady: </a:t>
            </a:r>
            <a:r>
              <a:rPr lang="pl-PL" sz="3200" b="1" dirty="0">
                <a:solidFill>
                  <a:schemeClr val="accent1"/>
                </a:solidFill>
              </a:rPr>
              <a:t>TCP</a:t>
            </a:r>
            <a:r>
              <a:rPr lang="pl-PL" sz="3200" dirty="0"/>
              <a:t>, </a:t>
            </a:r>
            <a:r>
              <a:rPr lang="pl-PL" sz="3200" b="1" dirty="0">
                <a:solidFill>
                  <a:schemeClr val="accent1"/>
                </a:solidFill>
              </a:rPr>
              <a:t>SPX</a:t>
            </a:r>
            <a:r>
              <a:rPr lang="pl-PL" sz="3200" dirty="0"/>
              <a:t>, </a:t>
            </a:r>
            <a:r>
              <a:rPr lang="pl-PL" sz="3200" b="1" dirty="0" err="1">
                <a:solidFill>
                  <a:schemeClr val="accent1"/>
                </a:solidFill>
              </a:rPr>
              <a:t>NetBIOS</a:t>
            </a:r>
            <a:r>
              <a:rPr lang="pl-PL" sz="3200" dirty="0"/>
              <a:t>, </a:t>
            </a:r>
            <a:r>
              <a:rPr lang="pl-PL" sz="3200" b="1" dirty="0" err="1">
                <a:solidFill>
                  <a:schemeClr val="accent1"/>
                </a:solidFill>
              </a:rPr>
              <a:t>NetBEUI</a:t>
            </a:r>
            <a:endParaRPr lang="pl-PL" sz="3200" b="1" dirty="0">
              <a:solidFill>
                <a:schemeClr val="accent1"/>
              </a:solidFill>
            </a:endParaRP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4D49-4219-44E8-9502-4588973E8F0E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A79D380E-4EAE-4762-8143-AB20786CF415}" type="slidenum">
              <a:rPr lang="pl-PL" sz="1707">
                <a:solidFill>
                  <a:srgbClr val="898989"/>
                </a:solidFill>
              </a:rPr>
              <a:pPr eaLnBrk="1" hangingPunct="1"/>
              <a:t>35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954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>
              <a:defRPr/>
            </a:pPr>
            <a:r>
              <a:rPr lang="pl-PL" sz="6600" dirty="0"/>
              <a:t>Protokoły komunikacyjne poszczególnych warstw (2/2)</a:t>
            </a:r>
          </a:p>
        </p:txBody>
      </p:sp>
      <p:sp>
        <p:nvSpPr>
          <p:cNvPr id="30723" name="Symbol zastępczy tekstu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 dirty="0">
                <a:solidFill>
                  <a:schemeClr val="accent1"/>
                </a:solidFill>
              </a:rPr>
              <a:t>Protokoły sieciowe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half" idx="2"/>
          </p:nvPr>
        </p:nvSpPr>
        <p:spPr/>
        <p:txBody>
          <a:bodyPr rtlCol="0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pl-PL" sz="3200" dirty="0"/>
              <a:t>Zapewniają usługi łączy dla systemów komunikacyjnych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Obsługują: adresowanie rutingu, informację rutingu, weryfikację błędów, żądania retransmisji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Obejmują również procedury dostępu do sieci</a:t>
            </a:r>
          </a:p>
          <a:p>
            <a:pPr>
              <a:lnSpc>
                <a:spcPct val="100000"/>
              </a:lnSpc>
              <a:defRPr/>
            </a:pPr>
            <a:r>
              <a:rPr lang="pl-PL" sz="3200" dirty="0"/>
              <a:t>Przykłady: </a:t>
            </a:r>
            <a:r>
              <a:rPr lang="pl-PL" sz="3200" b="1" dirty="0">
                <a:solidFill>
                  <a:schemeClr val="accent1"/>
                </a:solidFill>
              </a:rPr>
              <a:t>IP</a:t>
            </a:r>
            <a:r>
              <a:rPr lang="pl-PL" sz="3200" dirty="0"/>
              <a:t>, </a:t>
            </a:r>
            <a:r>
              <a:rPr lang="pl-PL" sz="3200" b="1" dirty="0">
                <a:solidFill>
                  <a:schemeClr val="accent1"/>
                </a:solidFill>
              </a:rPr>
              <a:t>IPX</a:t>
            </a:r>
          </a:p>
        </p:txBody>
      </p:sp>
      <p:pic>
        <p:nvPicPr>
          <p:cNvPr id="30726" name="Picture 2" descr="C:\Users\Sony\AppData\Local\Microsoft\Windows\Temporary Internet Files\Content.IE5\T031AF31\MP900308999[1].jp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27715" y="3303130"/>
            <a:ext cx="3440853" cy="5201920"/>
          </a:xfrm>
          <a:noFill/>
        </p:spPr>
      </p:pic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A3880-ABAB-443C-9927-AE835CCE983D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FDD49D4B-8192-4B0C-A9F6-614C80F1AF92}" type="slidenum">
              <a:rPr lang="pl-PL" sz="1707">
                <a:solidFill>
                  <a:srgbClr val="898989"/>
                </a:solidFill>
              </a:rPr>
              <a:pPr eaLnBrk="1" hangingPunct="1"/>
              <a:t>36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0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l-PL" dirty="0"/>
              <a:t>Dialog między równorzędnymi warstwami protokołów</a:t>
            </a:r>
          </a:p>
        </p:txBody>
      </p:sp>
      <p:sp>
        <p:nvSpPr>
          <p:cNvPr id="9" name="Symbol zastępczy zawartości 8"/>
          <p:cNvSpPr>
            <a:spLocks noGrp="1"/>
          </p:cNvSpPr>
          <p:nvPr>
            <p:ph idx="1"/>
          </p:nvPr>
        </p:nvSpPr>
        <p:spPr>
          <a:xfrm>
            <a:off x="1192143" y="2404535"/>
            <a:ext cx="14955977" cy="663560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3200" dirty="0"/>
              <a:t>Tworzenie żądania i wysyłanie danych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3200" dirty="0"/>
              <a:t>Odbieranie żądania i danych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3200" dirty="0"/>
              <a:t>Odrzucenie żądania lub danych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3200" dirty="0"/>
              <a:t>Potwierdzenie odbioru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3200" dirty="0"/>
              <a:t>Obsługa buforowania nadchodzących danych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3200" dirty="0"/>
              <a:t>Przerwanie i ponowny start transmisji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3200" dirty="0"/>
              <a:t>Ustanowienie priorytetów transmisji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3200" dirty="0"/>
              <a:t>Obsługa wykrywania błędów, korekcji i retransmisji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3200" dirty="0"/>
              <a:t>Utrzymywanie sesji połączeniowych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3200" dirty="0"/>
              <a:t>Numerowanie i ustawianie kolejności pakietów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3200" dirty="0"/>
              <a:t>Obsługa adresowania i routingu</a:t>
            </a: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D46D-4348-4F0D-920B-58C883D1A956}" type="datetime1">
              <a:rPr lang="pl-PL" smtClean="0"/>
              <a:t>08.11.2020</a:t>
            </a:fld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BF2F3302-88BF-4630-8686-22B35CC2ADCB}" type="slidenum">
              <a:rPr lang="pl-PL" sz="1707">
                <a:solidFill>
                  <a:srgbClr val="898989"/>
                </a:solidFill>
              </a:rPr>
              <a:pPr eaLnBrk="1" hangingPunct="1"/>
              <a:t>37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039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pl-PL" dirty="0"/>
              <a:t>Komunikacja w Modelu OSI (przykład z warstwami 3 do 5</a:t>
            </a:r>
            <a:r>
              <a:rPr lang="en-US" dirty="0"/>
              <a:t>)</a:t>
            </a:r>
            <a:endParaRPr lang="pl-PL" dirty="0"/>
          </a:p>
        </p:txBody>
      </p:sp>
      <p:pic>
        <p:nvPicPr>
          <p:cNvPr id="32771" name="Picture 2" descr="http://upload.wikimedia.org/wikipedia/commons/thumb/4/41/OSI-model-Communication.svg/2000px-OSI-model-Communication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0141" y="2275842"/>
            <a:ext cx="10299982" cy="6436925"/>
          </a:xfrm>
          <a:noFill/>
        </p:spPr>
      </p:pic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7A292-2F54-4107-AA19-C80D8681A062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C3FC9140-A0EF-4D3B-81DC-55950D6EB9B0}" type="slidenum">
              <a:rPr lang="pl-PL" sz="1707">
                <a:solidFill>
                  <a:srgbClr val="898989"/>
                </a:solidFill>
              </a:rPr>
              <a:pPr eaLnBrk="1" hangingPunct="1"/>
              <a:t>38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87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pl-PL" dirty="0"/>
              <a:t>Konwersja i kapsułkowanie protokołów</a:t>
            </a:r>
          </a:p>
        </p:txBody>
      </p:sp>
      <p:sp>
        <p:nvSpPr>
          <p:cNvPr id="34819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sz="4400" dirty="0"/>
              <a:t>Brak możliwości współpracy warstw korzystających z różnych protokołów</a:t>
            </a:r>
          </a:p>
          <a:p>
            <a:pPr>
              <a:lnSpc>
                <a:spcPct val="150000"/>
              </a:lnSpc>
            </a:pPr>
            <a:r>
              <a:rPr lang="pl-PL" sz="4400" dirty="0"/>
              <a:t>W celu osiągnięcia możliwości współpracy:</a:t>
            </a:r>
          </a:p>
          <a:p>
            <a:pPr lvl="1">
              <a:lnSpc>
                <a:spcPct val="150000"/>
              </a:lnSpc>
            </a:pPr>
            <a:r>
              <a:rPr lang="pl-PL" sz="4000" b="1" dirty="0">
                <a:solidFill>
                  <a:schemeClr val="accent5"/>
                </a:solidFill>
              </a:rPr>
              <a:t>Kapsułkowanie protokołów (ang. </a:t>
            </a:r>
            <a:r>
              <a:rPr lang="pl-PL" sz="4000" b="1" i="1" dirty="0" err="1">
                <a:solidFill>
                  <a:schemeClr val="accent5"/>
                </a:solidFill>
              </a:rPr>
              <a:t>protocol</a:t>
            </a:r>
            <a:r>
              <a:rPr lang="pl-PL" sz="4000" b="1" i="1" dirty="0">
                <a:solidFill>
                  <a:schemeClr val="accent5"/>
                </a:solidFill>
              </a:rPr>
              <a:t> </a:t>
            </a:r>
            <a:r>
              <a:rPr lang="pl-PL" sz="4000" b="1" i="1" dirty="0" err="1">
                <a:solidFill>
                  <a:schemeClr val="accent5"/>
                </a:solidFill>
              </a:rPr>
              <a:t>encapsulation</a:t>
            </a:r>
            <a:r>
              <a:rPr lang="pl-PL" sz="4000" b="1" dirty="0">
                <a:solidFill>
                  <a:schemeClr val="accent5"/>
                </a:solidFill>
              </a:rPr>
              <a:t>) </a:t>
            </a:r>
          </a:p>
          <a:p>
            <a:pPr lvl="1">
              <a:lnSpc>
                <a:spcPct val="150000"/>
              </a:lnSpc>
            </a:pPr>
            <a:r>
              <a:rPr lang="pl-PL" sz="4000" b="1" dirty="0">
                <a:solidFill>
                  <a:schemeClr val="accent5"/>
                </a:solidFill>
              </a:rPr>
              <a:t>Konwersja protokołów (ang. </a:t>
            </a:r>
            <a:r>
              <a:rPr lang="pl-PL" sz="4000" b="1" i="1" dirty="0" err="1">
                <a:solidFill>
                  <a:schemeClr val="accent5"/>
                </a:solidFill>
              </a:rPr>
              <a:t>protocol</a:t>
            </a:r>
            <a:r>
              <a:rPr lang="pl-PL" sz="4000" b="1" i="1" dirty="0">
                <a:solidFill>
                  <a:schemeClr val="accent5"/>
                </a:solidFill>
              </a:rPr>
              <a:t> </a:t>
            </a:r>
            <a:r>
              <a:rPr lang="pl-PL" sz="4000" b="1" i="1" dirty="0" err="1">
                <a:solidFill>
                  <a:schemeClr val="accent5"/>
                </a:solidFill>
              </a:rPr>
              <a:t>convertion</a:t>
            </a:r>
            <a:r>
              <a:rPr lang="pl-PL" sz="4000" b="1" dirty="0">
                <a:solidFill>
                  <a:schemeClr val="accent5"/>
                </a:solidFill>
              </a:rPr>
              <a:t>)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E940-A14D-4D7C-959F-DCDE47ABE0FB}" type="datetime1">
              <a:rPr lang="pl-PL" smtClean="0"/>
              <a:t>08.11.2020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B8E3ABE0-8F06-44CB-9588-DE78ACB38E62}" type="slidenum">
              <a:rPr lang="pl-PL" sz="1707">
                <a:solidFill>
                  <a:srgbClr val="898989"/>
                </a:solidFill>
              </a:rPr>
              <a:pPr eaLnBrk="1" hangingPunct="1"/>
              <a:t>39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750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Pojęcie telekomunikacji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sz="4400" dirty="0"/>
              <a:t>„Dziedzina </a:t>
            </a:r>
            <a:r>
              <a:rPr lang="pl-PL" sz="4400" b="1" dirty="0">
                <a:solidFill>
                  <a:schemeClr val="accent5"/>
                </a:solidFill>
              </a:rPr>
              <a:t>techniki</a:t>
            </a:r>
            <a:r>
              <a:rPr lang="pl-PL" sz="4400" dirty="0">
                <a:solidFill>
                  <a:schemeClr val="accent5"/>
                </a:solidFill>
              </a:rPr>
              <a:t> </a:t>
            </a:r>
            <a:r>
              <a:rPr lang="pl-PL" sz="4400" dirty="0"/>
              <a:t>i </a:t>
            </a:r>
            <a:r>
              <a:rPr lang="pl-PL" sz="4400" b="1" dirty="0">
                <a:solidFill>
                  <a:schemeClr val="accent5"/>
                </a:solidFill>
              </a:rPr>
              <a:t>nauki</a:t>
            </a:r>
            <a:r>
              <a:rPr lang="pl-PL" sz="4400" dirty="0"/>
              <a:t>, zajmująca się </a:t>
            </a:r>
            <a:r>
              <a:rPr lang="pl-PL" sz="4400" b="1" dirty="0">
                <a:solidFill>
                  <a:schemeClr val="accent5"/>
                </a:solidFill>
              </a:rPr>
              <a:t>transmisją</a:t>
            </a:r>
            <a:r>
              <a:rPr lang="pl-PL" sz="4400" dirty="0">
                <a:solidFill>
                  <a:schemeClr val="accent5"/>
                </a:solidFill>
              </a:rPr>
              <a:t> </a:t>
            </a:r>
            <a:r>
              <a:rPr lang="pl-PL" sz="4400" dirty="0"/>
              <a:t>wszelkiego rodzaju </a:t>
            </a:r>
            <a:r>
              <a:rPr lang="pl-PL" sz="4400" b="1" dirty="0">
                <a:solidFill>
                  <a:schemeClr val="accent5"/>
                </a:solidFill>
              </a:rPr>
              <a:t>informacji</a:t>
            </a:r>
            <a:r>
              <a:rPr lang="pl-PL" sz="4400" dirty="0">
                <a:solidFill>
                  <a:schemeClr val="accent5"/>
                </a:solidFill>
              </a:rPr>
              <a:t> </a:t>
            </a:r>
            <a:r>
              <a:rPr lang="pl-PL" sz="4400" dirty="0"/>
              <a:t>na odległość” [Wikipedia]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13BE-96B1-49DF-AD48-DEF5E1C18511}" type="datetime1">
              <a:rPr lang="pl-PL" smtClean="0"/>
              <a:t>08.11.2020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9817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Kapsułkowanie protokołów (1/2)</a:t>
            </a:r>
          </a:p>
        </p:txBody>
      </p:sp>
      <p:sp>
        <p:nvSpPr>
          <p:cNvPr id="3584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</a:pPr>
            <a:r>
              <a:rPr lang="pl-PL" sz="4400" b="1" dirty="0">
                <a:solidFill>
                  <a:schemeClr val="accent1"/>
                </a:solidFill>
              </a:rPr>
              <a:t>Kapsułkowanie</a:t>
            </a:r>
            <a:r>
              <a:rPr lang="pl-PL" sz="4400" dirty="0">
                <a:solidFill>
                  <a:schemeClr val="accent1"/>
                </a:solidFill>
              </a:rPr>
              <a:t> </a:t>
            </a:r>
            <a:r>
              <a:rPr lang="pl-PL" sz="4400" dirty="0"/>
              <a:t>to przesyłanie pakietu jednego protokołu wewnątrz pakietu innego protokołu</a:t>
            </a:r>
          </a:p>
          <a:p>
            <a:pPr eaLnBrk="1" hangingPunct="1">
              <a:lnSpc>
                <a:spcPct val="100000"/>
              </a:lnSpc>
            </a:pPr>
            <a:r>
              <a:rPr lang="pl-PL" sz="4400" dirty="0"/>
              <a:t>Zastosowanie w </a:t>
            </a:r>
            <a:r>
              <a:rPr lang="pl-PL" sz="4400" b="1" dirty="0">
                <a:solidFill>
                  <a:schemeClr val="accent1"/>
                </a:solidFill>
              </a:rPr>
              <a:t>Modelu OSI</a:t>
            </a:r>
            <a:r>
              <a:rPr lang="pl-PL" sz="4400" dirty="0"/>
              <a:t>:</a:t>
            </a: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4000" b="1" dirty="0">
                <a:solidFill>
                  <a:schemeClr val="accent1"/>
                </a:solidFill>
              </a:rPr>
              <a:t>Model OSI </a:t>
            </a:r>
            <a:r>
              <a:rPr lang="pl-PL" sz="4000" dirty="0"/>
              <a:t>opisuje drogę danych:</a:t>
            </a:r>
          </a:p>
          <a:p>
            <a:pPr lvl="2" eaLnBrk="1" hangingPunct="1">
              <a:lnSpc>
                <a:spcPct val="100000"/>
              </a:lnSpc>
              <a:buFont typeface="Arial" panose="020B0604020202020204" pitchFamily="34" charset="0"/>
              <a:buChar char="–"/>
            </a:pPr>
            <a:r>
              <a:rPr lang="pl-PL" sz="3600" dirty="0"/>
              <a:t>Od aplikacji w systemie jednej stacji roboczej</a:t>
            </a:r>
          </a:p>
          <a:p>
            <a:pPr lvl="2" eaLnBrk="1" hangingPunct="1">
              <a:lnSpc>
                <a:spcPct val="100000"/>
              </a:lnSpc>
              <a:buFont typeface="Arial" panose="020B0604020202020204" pitchFamily="34" charset="0"/>
              <a:buChar char="–"/>
            </a:pPr>
            <a:r>
              <a:rPr lang="pl-PL" sz="3600" dirty="0"/>
              <a:t>Do aplikacji w systemie drugiej</a:t>
            </a: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4000" dirty="0"/>
              <a:t>Przed wysłaniem dane wraz z przekazywaniem do niższych warstw sieci zmieniają swój format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37889-8A4E-4512-885F-D290919EE77C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B9D1F20F-D87A-45E7-9690-FBDF36F92F81}" type="slidenum">
              <a:rPr lang="pl-PL" sz="1707">
                <a:solidFill>
                  <a:srgbClr val="898989"/>
                </a:solidFill>
              </a:rPr>
              <a:pPr eaLnBrk="1" hangingPunct="1"/>
              <a:t>40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75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Kapsułkowanie protokołów (2/2)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00000"/>
              </a:lnSpc>
              <a:buFont typeface="Arial" charset="0"/>
              <a:buChar char="•"/>
              <a:defRPr/>
            </a:pPr>
            <a:r>
              <a:rPr lang="pl-PL" sz="4400" dirty="0"/>
              <a:t>Zastosowanie w przypadku niekompatybilnych sieci – przesyłanie danych:</a:t>
            </a:r>
          </a:p>
          <a:p>
            <a:pPr lvl="1">
              <a:lnSpc>
                <a:spcPct val="100000"/>
              </a:lnSpc>
              <a:buFont typeface="Arial" charset="0"/>
              <a:buChar char="•"/>
              <a:defRPr/>
            </a:pPr>
            <a:r>
              <a:rPr lang="pl-PL" sz="4000" dirty="0"/>
              <a:t>Między sieciami korzystającymi z jednakowego protokołu</a:t>
            </a:r>
          </a:p>
          <a:p>
            <a:pPr lvl="1">
              <a:lnSpc>
                <a:spcPct val="100000"/>
              </a:lnSpc>
              <a:buFont typeface="Arial" charset="0"/>
              <a:buChar char="•"/>
              <a:defRPr/>
            </a:pPr>
            <a:r>
              <a:rPr lang="pl-PL" sz="4000" dirty="0"/>
              <a:t>Za pośrednictwem sieci korzystającej z innego protokołu</a:t>
            </a:r>
          </a:p>
          <a:p>
            <a:pPr>
              <a:lnSpc>
                <a:spcPct val="100000"/>
              </a:lnSpc>
              <a:defRPr/>
            </a:pPr>
            <a:r>
              <a:rPr lang="pl-PL" sz="4400" dirty="0"/>
              <a:t>Zastosowanie tunelowaniu:</a:t>
            </a:r>
          </a:p>
          <a:p>
            <a:pPr lvl="1">
              <a:lnSpc>
                <a:spcPct val="100000"/>
              </a:lnSpc>
              <a:defRPr/>
            </a:pPr>
            <a:r>
              <a:rPr lang="pl-PL" sz="4000" dirty="0"/>
              <a:t>Kapsułkowanie używane także w technice tunelowania</a:t>
            </a:r>
          </a:p>
          <a:p>
            <a:pPr lvl="1">
              <a:lnSpc>
                <a:spcPct val="100000"/>
              </a:lnSpc>
              <a:defRPr/>
            </a:pPr>
            <a:r>
              <a:rPr lang="pl-PL" sz="4000" dirty="0"/>
              <a:t>Tunelowanie pozwala ogólnie na przesyłanie jednych danych wewnątrz innych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89E8A-B64C-4423-BC73-00611D68AC07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B7BA9DD1-917C-424A-964D-8DB5658DF661}" type="slidenum">
              <a:rPr lang="pl-PL" sz="1707">
                <a:solidFill>
                  <a:srgbClr val="898989"/>
                </a:solidFill>
              </a:rPr>
              <a:pPr eaLnBrk="1" hangingPunct="1"/>
              <a:t>41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543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pl-PL" dirty="0"/>
              <a:t>Kapsułkowanie danych wg Modelu OSI</a:t>
            </a:r>
          </a:p>
        </p:txBody>
      </p:sp>
      <p:pic>
        <p:nvPicPr>
          <p:cNvPr id="37891" name="Picture 2" descr="http://upload.wikimedia.org/wikipedia/commons/thumb/5/56/Kapsu%C5%82kowanie_danych_wg_modelu_odniesienia_OSI.svg/1280px-Kapsu%C5%82kowanie_danych_wg_modelu_odniesienia_OSI.svg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17971" y="3088642"/>
            <a:ext cx="11704320" cy="4811325"/>
          </a:xfrm>
          <a:noFill/>
        </p:spPr>
      </p:pic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3AC11-A40E-4CFD-9B65-31354CAD4AEA}" type="datetime1">
              <a:rPr lang="pl-PL" smtClean="0"/>
              <a:t>08.11.2020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032DBF3F-52F4-4599-9D8B-ADBEF7AA679D}" type="slidenum">
              <a:rPr lang="pl-PL" sz="1707">
                <a:solidFill>
                  <a:srgbClr val="898989"/>
                </a:solidFill>
              </a:rPr>
              <a:pPr eaLnBrk="1" hangingPunct="1"/>
              <a:t>42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25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>
              <a:defRPr/>
            </a:pPr>
            <a:r>
              <a:rPr lang="pl-PL" dirty="0"/>
              <a:t>Animacja wyjaśniająca jak działa model OSI – pakiety przechodzące przez stos protokołów</a:t>
            </a:r>
          </a:p>
        </p:txBody>
      </p:sp>
      <p:pic>
        <p:nvPicPr>
          <p:cNvPr id="6" name="How-OSI-Model-Work-Animation.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2350" y="1579563"/>
            <a:ext cx="8775700" cy="6581775"/>
          </a:xfrm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16F80-BFFE-4E3F-983B-E2946B102B26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97644890-49C7-4725-9849-A2177EB5CD14}" type="slidenum">
              <a:rPr lang="pl-PL" sz="1707">
                <a:solidFill>
                  <a:srgbClr val="898989"/>
                </a:solidFill>
              </a:rPr>
              <a:pPr eaLnBrk="1" hangingPunct="1"/>
              <a:t>43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33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pl-PL" dirty="0"/>
              <a:t>Animacja przepływu danych przez warstwy modelu ISO/OSI</a:t>
            </a:r>
          </a:p>
        </p:txBody>
      </p:sp>
      <p:pic>
        <p:nvPicPr>
          <p:cNvPr id="7" name="OSI-model-animation-by-Khurram-Tanvir.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2350" y="2033588"/>
            <a:ext cx="8777288" cy="567372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94496-A6BE-4EE8-B14E-73662EF5AFA6}" type="datetime1">
              <a:rPr lang="pl-PL" smtClean="0"/>
              <a:t>08.11.2020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39888D8E-D48D-4F17-BDCE-FEDF2381329E}" type="slidenum">
              <a:rPr lang="pl-PL" sz="1707">
                <a:solidFill>
                  <a:srgbClr val="898989"/>
                </a:solidFill>
              </a:rPr>
              <a:pPr eaLnBrk="1" hangingPunct="1"/>
              <a:t>44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77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6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ytuł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Konwersja protokołów</a:t>
            </a:r>
          </a:p>
        </p:txBody>
      </p:sp>
      <p:sp>
        <p:nvSpPr>
          <p:cNvPr id="7" name="Symbol zastępczy zawartości 6"/>
          <p:cNvSpPr>
            <a:spLocks noGrp="1"/>
          </p:cNvSpPr>
          <p:nvPr>
            <p:ph idx="1"/>
          </p:nvPr>
        </p:nvSpPr>
        <p:spPr>
          <a:xfrm>
            <a:off x="0" y="2404535"/>
            <a:ext cx="17340263" cy="663560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4000" b="1" dirty="0">
                <a:solidFill>
                  <a:schemeClr val="accent5"/>
                </a:solidFill>
              </a:rPr>
              <a:t>Konwersja</a:t>
            </a:r>
            <a:r>
              <a:rPr lang="pl-PL" sz="4000" dirty="0">
                <a:solidFill>
                  <a:schemeClr val="accent5"/>
                </a:solidFill>
              </a:rPr>
              <a:t> </a:t>
            </a:r>
            <a:r>
              <a:rPr lang="pl-PL" sz="4000" dirty="0"/>
              <a:t>protokołów – proces tłumaczenia:</a:t>
            </a:r>
          </a:p>
          <a:p>
            <a:pPr lvl="1">
              <a:lnSpc>
                <a:spcPct val="110000"/>
              </a:lnSpc>
              <a:buFont typeface="Arial" charset="0"/>
              <a:buChar char="–"/>
              <a:defRPr/>
            </a:pPr>
            <a:r>
              <a:rPr lang="pl-PL" sz="3600" dirty="0"/>
              <a:t>Sygnałów elektrycznych, lub</a:t>
            </a:r>
          </a:p>
          <a:p>
            <a:pPr lvl="1">
              <a:lnSpc>
                <a:spcPct val="110000"/>
              </a:lnSpc>
              <a:buFont typeface="Arial" charset="0"/>
              <a:buChar char="–"/>
              <a:defRPr/>
            </a:pPr>
            <a:r>
              <a:rPr lang="pl-PL" sz="3600" dirty="0"/>
              <a:t>Formatów danych 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4000" dirty="0"/>
              <a:t>Tłumaczenie z jednego systemu komunikacyjnego na postać umożliwiającą transmisję w innym systemie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4000" dirty="0"/>
              <a:t>Możliwe także różne poziomy </a:t>
            </a:r>
            <a:r>
              <a:rPr lang="pl-PL" sz="4000" b="1" dirty="0">
                <a:solidFill>
                  <a:schemeClr val="accent5"/>
                </a:solidFill>
              </a:rPr>
              <a:t>konwersji</a:t>
            </a:r>
            <a:r>
              <a:rPr lang="pl-PL" sz="4000" dirty="0"/>
              <a:t>, np. zmieniające:</a:t>
            </a:r>
          </a:p>
          <a:p>
            <a:pPr lvl="1">
              <a:lnSpc>
                <a:spcPct val="110000"/>
              </a:lnSpc>
              <a:buFont typeface="Arial" charset="0"/>
              <a:buChar char="–"/>
              <a:defRPr/>
            </a:pPr>
            <a:r>
              <a:rPr lang="pl-PL" sz="3600" dirty="0"/>
              <a:t>Kody ASCII na inny kod</a:t>
            </a:r>
          </a:p>
          <a:p>
            <a:pPr lvl="1">
              <a:lnSpc>
                <a:spcPct val="110000"/>
              </a:lnSpc>
              <a:buFont typeface="Arial" charset="0"/>
              <a:buChar char="–"/>
              <a:defRPr/>
            </a:pPr>
            <a:r>
              <a:rPr lang="pl-PL" sz="3600" dirty="0"/>
              <a:t>Strumień danych asynchroniczny na synchroniczny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4000" dirty="0"/>
              <a:t>W </a:t>
            </a:r>
            <a:r>
              <a:rPr lang="pl-PL" sz="4000" b="1" dirty="0">
                <a:solidFill>
                  <a:schemeClr val="accent5"/>
                </a:solidFill>
              </a:rPr>
              <a:t>konwersji</a:t>
            </a:r>
            <a:r>
              <a:rPr lang="pl-PL" sz="4000" dirty="0">
                <a:solidFill>
                  <a:schemeClr val="accent5"/>
                </a:solidFill>
              </a:rPr>
              <a:t> </a:t>
            </a:r>
            <a:r>
              <a:rPr lang="pl-PL" sz="4000" dirty="0"/>
              <a:t>pakietu uczestniczą wszystkie warstwy stosu protokołów (poza warstwą aplikacji)</a:t>
            </a: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EF105-57BB-4028-9F0B-61BEED3B371C}" type="datetime1">
              <a:rPr lang="pl-PL" smtClean="0"/>
              <a:t>08.11.2020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DA89FC7C-BD28-4029-830A-961CA229060C}" type="slidenum">
              <a:rPr lang="pl-PL" sz="1707">
                <a:solidFill>
                  <a:srgbClr val="898989"/>
                </a:solidFill>
              </a:rPr>
              <a:pPr eaLnBrk="1" hangingPunct="1"/>
              <a:t>45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553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Jak zapamiętać warstwy modelu warstwowego?</a:t>
            </a:r>
          </a:p>
        </p:txBody>
      </p:sp>
      <p:pic>
        <p:nvPicPr>
          <p:cNvPr id="6" name="020---03--Overview-of-OSI-Model-and-TCP-IP---04--Why-a-Layered-Model.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2350" y="1579563"/>
            <a:ext cx="8775700" cy="658177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59065-5294-47FC-9865-807AAA71DCBA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0D386A9E-C770-40E5-AE86-C9850237ABA4}" type="slidenum">
              <a:rPr lang="pl-PL" sz="1707">
                <a:solidFill>
                  <a:srgbClr val="898989"/>
                </a:solidFill>
              </a:rPr>
              <a:pPr eaLnBrk="1" hangingPunct="1"/>
              <a:t>46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2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Modele systemów telekomunikacyjnych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Model TCP/IP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8314-248F-4DBD-9CF0-73F0FA444055}" type="datetime1">
              <a:rPr lang="pl-PL" smtClean="0"/>
              <a:pPr/>
              <a:t>08.11.2020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pPr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5541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Uproszczony stos protokołów</a:t>
            </a:r>
          </a:p>
        </p:txBody>
      </p:sp>
      <p:sp>
        <p:nvSpPr>
          <p:cNvPr id="45059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sz="4400" dirty="0"/>
              <a:t>Możliwy brak uwzględnienia (przez producentów) pełnego 7-warstwowego modelu OSI</a:t>
            </a:r>
          </a:p>
          <a:p>
            <a:pPr>
              <a:lnSpc>
                <a:spcPct val="150000"/>
              </a:lnSpc>
            </a:pPr>
            <a:r>
              <a:rPr lang="pl-PL" sz="4400" dirty="0"/>
              <a:t>Możliwość stosowania uproszczonego stosu protokołów</a:t>
            </a: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D7263-509A-4CCC-9072-2297BEDCEF4E}" type="datetime1">
              <a:rPr lang="pl-PL" smtClean="0"/>
              <a:t>08.11.2020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8E01EA39-828B-418D-8932-7D0AE5B55682}" type="slidenum">
              <a:rPr lang="pl-PL" sz="1707">
                <a:solidFill>
                  <a:srgbClr val="898989"/>
                </a:solidFill>
              </a:rPr>
              <a:pPr eaLnBrk="1" hangingPunct="1"/>
              <a:t>48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32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hape 741"/>
          <p:cNvSpPr>
            <a:spLocks noGrp="1"/>
          </p:cNvSpPr>
          <p:nvPr>
            <p:ph type="title"/>
          </p:nvPr>
        </p:nvSpPr>
        <p:spPr>
          <a:xfrm>
            <a:off x="3359875" y="1061194"/>
            <a:ext cx="14955977" cy="801438"/>
          </a:xfrm>
        </p:spPr>
        <p:txBody>
          <a:bodyPr>
            <a:spAutoFit/>
          </a:bodyPr>
          <a:lstStyle/>
          <a:p>
            <a:pPr indent="325115">
              <a:buClr>
                <a:srgbClr val="000000"/>
              </a:buClr>
            </a:pPr>
            <a:r>
              <a:rPr lang="pl-PL" sz="512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Model TCP/IP</a:t>
            </a:r>
          </a:p>
        </p:txBody>
      </p:sp>
      <p:graphicFrame>
        <p:nvGraphicFramePr>
          <p:cNvPr id="13" name="Shape 74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390120"/>
              </p:ext>
            </p:extLst>
          </p:nvPr>
        </p:nvGraphicFramePr>
        <p:xfrm>
          <a:off x="3061494" y="2597150"/>
          <a:ext cx="11216122" cy="5983280"/>
        </p:xfrm>
        <a:graphic>
          <a:graphicData uri="http://schemas.openxmlformats.org/drawingml/2006/table">
            <a:tbl>
              <a:tblPr/>
              <a:tblGrid>
                <a:gridCol w="5608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8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Model OSI</a:t>
                      </a:r>
                    </a:p>
                  </a:txBody>
                  <a:tcPr marL="141654" marR="141654" marT="130115" marB="13011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Model TCP/IP</a:t>
                      </a:r>
                    </a:p>
                  </a:txBody>
                  <a:tcPr marL="141654" marR="141654" marT="130115" marB="13011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Aplikacji</a:t>
                      </a:r>
                    </a:p>
                  </a:txBody>
                  <a:tcPr marL="141654" marR="141654" marT="130115" marB="13011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Aplikacji</a:t>
                      </a:r>
                    </a:p>
                  </a:txBody>
                  <a:tcPr marL="141654" marR="141654" marT="130115" marB="130115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Prezentacji</a:t>
                      </a:r>
                    </a:p>
                  </a:txBody>
                  <a:tcPr marL="141654" marR="141654" marT="130115" marB="13011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Sesji</a:t>
                      </a:r>
                    </a:p>
                  </a:txBody>
                  <a:tcPr marL="141654" marR="141654" marT="130115" marB="13011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Transportowa</a:t>
                      </a:r>
                    </a:p>
                  </a:txBody>
                  <a:tcPr marL="141654" marR="141654" marT="130115" marB="13011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Transportowa</a:t>
                      </a:r>
                    </a:p>
                  </a:txBody>
                  <a:tcPr marL="141654" marR="141654" marT="130115" marB="130115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Sieciowa</a:t>
                      </a:r>
                    </a:p>
                  </a:txBody>
                  <a:tcPr marL="141654" marR="141654" marT="130115" marB="13011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Internetu (Sieciowa)</a:t>
                      </a:r>
                    </a:p>
                  </a:txBody>
                  <a:tcPr marL="141654" marR="141654" marT="130115" marB="130115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Łącza danych</a:t>
                      </a:r>
                    </a:p>
                  </a:txBody>
                  <a:tcPr marL="141654" marR="141654" marT="130115" marB="13011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Dostępu do sieci (Łącza)</a:t>
                      </a:r>
                    </a:p>
                  </a:txBody>
                  <a:tcPr marL="141654" marR="141654" marT="130115" marB="130115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  <a:sym typeface="Arial" charset="0"/>
                        </a:rPr>
                        <a:t>Fizyczna</a:t>
                      </a:r>
                    </a:p>
                  </a:txBody>
                  <a:tcPr marL="141654" marR="141654" marT="130115" marB="13011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D0FB6-36D1-409C-8604-ACA7FEA35214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16B8FCE8-A61F-41AD-876F-17273DE43531}" type="slidenum">
              <a:rPr lang="pl-PL" sz="1707">
                <a:solidFill>
                  <a:srgbClr val="898989"/>
                </a:solidFill>
              </a:rPr>
              <a:pPr eaLnBrk="1" hangingPunct="1"/>
              <a:t>49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19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Rys historyczny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/>
              <a:t>S. Morse, A. G. Bell i inni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CBD9-3768-49E2-87A2-653519085794}" type="datetime1">
              <a:rPr lang="pl-PL" smtClean="0"/>
              <a:pPr/>
              <a:t>08.11.2020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CACDD-A4C7-41A8-8B80-61F80EFA8B8E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22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Warstwa 1 TCP/IP – łącza</a:t>
            </a:r>
          </a:p>
        </p:txBody>
      </p:sp>
      <p:sp>
        <p:nvSpPr>
          <p:cNvPr id="48131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</a:pPr>
            <a:r>
              <a:rPr lang="pl-PL" sz="4400" dirty="0"/>
              <a:t>Ang. </a:t>
            </a:r>
            <a:r>
              <a:rPr lang="pl-PL" sz="4400" i="1" dirty="0"/>
              <a:t>TCP/IP Link Layer</a:t>
            </a:r>
          </a:p>
          <a:p>
            <a:pPr eaLnBrk="1" hangingPunct="1">
              <a:lnSpc>
                <a:spcPct val="150000"/>
              </a:lnSpc>
            </a:pPr>
            <a:r>
              <a:rPr lang="pl-PL" sz="4400" dirty="0"/>
              <a:t>Odbiera pakiety IP i przesyła je przez daną sieć</a:t>
            </a:r>
          </a:p>
          <a:p>
            <a:pPr eaLnBrk="1" hangingPunct="1">
              <a:lnSpc>
                <a:spcPct val="150000"/>
              </a:lnSpc>
            </a:pPr>
            <a:r>
              <a:rPr lang="pl-PL" sz="4400" dirty="0"/>
              <a:t>Definiuje sprzęt sieciowy i sterowniki urządzeń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58B3-F398-494D-A034-FD9882BDE14F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60436064-19D5-4390-9619-90142C3D5B8C}" type="slidenum">
              <a:rPr lang="pl-PL" sz="1707">
                <a:solidFill>
                  <a:srgbClr val="898989"/>
                </a:solidFill>
              </a:rPr>
              <a:pPr eaLnBrk="1" hangingPunct="1"/>
              <a:t>50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666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dirty="0"/>
              <a:t>Warstwa 2 TCP/IP – sieciowa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 rtlCol="0">
            <a:normAutofit fontScale="92500" lnSpcReduction="20000"/>
          </a:bodyPr>
          <a:lstStyle/>
          <a:p>
            <a:pPr>
              <a:lnSpc>
                <a:spcPct val="110000"/>
              </a:lnSpc>
              <a:defRPr/>
            </a:pPr>
            <a:r>
              <a:rPr lang="pl-PL" sz="4400" dirty="0"/>
              <a:t>Ang. </a:t>
            </a:r>
            <a:r>
              <a:rPr lang="pl-PL" sz="4400" i="1" dirty="0"/>
              <a:t>TCP/IP Network Layer</a:t>
            </a:r>
          </a:p>
          <a:p>
            <a:pPr>
              <a:lnSpc>
                <a:spcPct val="110000"/>
              </a:lnSpc>
              <a:defRPr/>
            </a:pPr>
            <a:r>
              <a:rPr lang="pl-PL" sz="4400" dirty="0"/>
              <a:t>Obsługuje komunikację między maszynami</a:t>
            </a:r>
          </a:p>
          <a:p>
            <a:pPr>
              <a:lnSpc>
                <a:spcPct val="110000"/>
              </a:lnSpc>
              <a:defRPr/>
            </a:pPr>
            <a:r>
              <a:rPr lang="pl-PL" sz="4400" dirty="0"/>
              <a:t>Przyjmuje pakiety z wyższej warstwy</a:t>
            </a:r>
          </a:p>
          <a:p>
            <a:pPr>
              <a:lnSpc>
                <a:spcPct val="110000"/>
              </a:lnSpc>
              <a:defRPr/>
            </a:pPr>
            <a:r>
              <a:rPr lang="pl-PL" sz="4400" dirty="0"/>
              <a:t>Interpretuje informacje identyfikujące odbiorcę</a:t>
            </a:r>
          </a:p>
          <a:p>
            <a:pPr>
              <a:lnSpc>
                <a:spcPct val="110000"/>
              </a:lnSpc>
              <a:defRPr/>
            </a:pPr>
            <a:r>
              <a:rPr lang="pl-PL" sz="4400" dirty="0"/>
              <a:t>Kapsułkuje pakiety warstwy 3 w warstwie 2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Font typeface="Arial" charset="0"/>
              <a:buChar char="•"/>
              <a:defRPr/>
            </a:pPr>
            <a:r>
              <a:rPr lang="pl-PL" sz="3600" dirty="0"/>
              <a:t>Wypełnia nagłówki warstwy 2</a:t>
            </a:r>
          </a:p>
          <a:p>
            <a:pPr>
              <a:lnSpc>
                <a:spcPct val="120000"/>
              </a:lnSpc>
              <a:buFont typeface="Arial" charset="0"/>
              <a:buChar char="•"/>
              <a:defRPr/>
            </a:pPr>
            <a:r>
              <a:rPr lang="pl-PL" sz="3600" dirty="0"/>
              <a:t>Sprawdza czy wysłać pakiet: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pl-PL" sz="3200" dirty="0"/>
              <a:t>Wprost do odbiorcy, czy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pl-PL" sz="3200" dirty="0"/>
              <a:t>Za pośrednictwem rutera</a:t>
            </a:r>
          </a:p>
          <a:p>
            <a:pPr>
              <a:lnSpc>
                <a:spcPct val="120000"/>
              </a:lnSpc>
              <a:buFont typeface="Arial" charset="0"/>
              <a:buChar char="•"/>
              <a:defRPr/>
            </a:pPr>
            <a:r>
              <a:rPr lang="pl-PL" sz="3600" dirty="0"/>
              <a:t>Przekazuje pakiety do interfejsu sieciowego</a:t>
            </a:r>
          </a:p>
          <a:p>
            <a:pPr>
              <a:lnSpc>
                <a:spcPct val="120000"/>
              </a:lnSpc>
              <a:buFont typeface="Arial" charset="0"/>
              <a:buChar char="•"/>
              <a:defRPr/>
            </a:pPr>
            <a:r>
              <a:rPr lang="pl-PL" sz="3600" dirty="0"/>
              <a:t>Zajmuje się danymi przychodzącymi: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pl-PL" sz="3200" dirty="0"/>
              <a:t>Sprawdzając ich poprawność </a:t>
            </a:r>
          </a:p>
          <a:p>
            <a:pPr lvl="1">
              <a:lnSpc>
                <a:spcPct val="120000"/>
              </a:lnSpc>
              <a:buFont typeface="Arial" charset="0"/>
              <a:buChar char="–"/>
              <a:defRPr/>
            </a:pPr>
            <a:r>
              <a:rPr lang="pl-PL" sz="3200" dirty="0"/>
              <a:t>Ew. przesyłając dalej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74B43-6E74-4200-9901-4D3D556FB4FC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01DE4C09-597D-47F5-92D0-8FC2E9DC4682}" type="slidenum">
              <a:rPr lang="pl-PL" sz="1707">
                <a:solidFill>
                  <a:srgbClr val="898989"/>
                </a:solidFill>
              </a:rPr>
              <a:pPr eaLnBrk="1" hangingPunct="1"/>
              <a:t>51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650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Warstwa 3 TCP/IP – transportowa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pl-PL" sz="4400" dirty="0"/>
              <a:t>Ang. </a:t>
            </a:r>
            <a:r>
              <a:rPr lang="pl-PL" sz="4400" i="1" dirty="0"/>
              <a:t>TCP/IP Transport Layer</a:t>
            </a:r>
          </a:p>
          <a:p>
            <a:pPr>
              <a:lnSpc>
                <a:spcPct val="110000"/>
              </a:lnSpc>
              <a:defRPr/>
            </a:pPr>
            <a:r>
              <a:rPr lang="pl-PL" sz="4400" dirty="0"/>
              <a:t>Komunikacja między programami użytkownika</a:t>
            </a:r>
          </a:p>
          <a:p>
            <a:pPr>
              <a:lnSpc>
                <a:spcPct val="110000"/>
              </a:lnSpc>
              <a:defRPr/>
            </a:pPr>
            <a:r>
              <a:rPr lang="pl-PL" sz="4400" dirty="0"/>
              <a:t>Regulowanie przepływu informacji</a:t>
            </a:r>
          </a:p>
          <a:p>
            <a:pPr>
              <a:lnSpc>
                <a:spcPct val="110000"/>
              </a:lnSpc>
              <a:defRPr/>
            </a:pPr>
            <a:r>
              <a:rPr lang="pl-PL" sz="4400" dirty="0"/>
              <a:t>Zapewnianie niezawodności przesyłania, przez:</a:t>
            </a:r>
          </a:p>
          <a:p>
            <a:pPr lvl="1">
              <a:lnSpc>
                <a:spcPct val="110000"/>
              </a:lnSpc>
              <a:defRPr/>
            </a:pPr>
            <a:r>
              <a:rPr lang="pl-PL" sz="4000" dirty="0"/>
              <a:t>Wysyłanie przez odbiorcę potwierdzenia otrzymania</a:t>
            </a:r>
          </a:p>
          <a:p>
            <a:pPr lvl="1">
              <a:lnSpc>
                <a:spcPct val="110000"/>
              </a:lnSpc>
              <a:defRPr/>
            </a:pPr>
            <a:r>
              <a:rPr lang="pl-PL" sz="4000" dirty="0"/>
              <a:t>Ponowne wysyłanie utraconych pakietów przez nadawcę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0AE5-7E4C-464B-AD0D-4C385896819D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80B1D4E5-5D3E-44C6-A102-E5BCB9BC4E2A}" type="slidenum">
              <a:rPr lang="pl-PL" sz="1707">
                <a:solidFill>
                  <a:srgbClr val="898989"/>
                </a:solidFill>
              </a:rPr>
              <a:pPr eaLnBrk="1" hangingPunct="1"/>
              <a:t>52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622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Warstwa 4 TCP/IP – aplikacji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lnSpc>
                <a:spcPct val="120000"/>
              </a:lnSpc>
              <a:defRPr/>
            </a:pPr>
            <a:r>
              <a:rPr lang="pl-PL" sz="4000" dirty="0"/>
              <a:t>Ang. </a:t>
            </a:r>
            <a:r>
              <a:rPr lang="pl-PL" sz="4000" i="1" dirty="0"/>
              <a:t>TCP/IP Application Layer</a:t>
            </a:r>
          </a:p>
          <a:p>
            <a:pPr>
              <a:lnSpc>
                <a:spcPct val="120000"/>
              </a:lnSpc>
              <a:defRPr/>
            </a:pPr>
            <a:r>
              <a:rPr lang="pl-PL" sz="4000" dirty="0"/>
              <a:t>Najwyższy poziom – warstwa programów użytkowych</a:t>
            </a:r>
          </a:p>
          <a:p>
            <a:pPr>
              <a:lnSpc>
                <a:spcPct val="120000"/>
              </a:lnSpc>
              <a:defRPr/>
            </a:pPr>
            <a:r>
              <a:rPr lang="pl-PL" sz="4000" dirty="0"/>
              <a:t>Zapewnienie dostępu do usług niższych warstw modelu TCP/IP</a:t>
            </a:r>
          </a:p>
          <a:p>
            <a:pPr>
              <a:lnSpc>
                <a:spcPct val="120000"/>
              </a:lnSpc>
              <a:defRPr/>
            </a:pPr>
            <a:r>
              <a:rPr lang="pl-PL" sz="4000" dirty="0"/>
              <a:t>Współpraca z jednym z protokołów na niższej warstwy transportowej</a:t>
            </a:r>
          </a:p>
          <a:p>
            <a:pPr>
              <a:lnSpc>
                <a:spcPct val="120000"/>
              </a:lnSpc>
              <a:defRPr/>
            </a:pPr>
            <a:r>
              <a:rPr lang="pl-PL" sz="4000" dirty="0"/>
              <a:t>Wysyłanie lub odbieranie dane w postaci pojedynczych:</a:t>
            </a:r>
          </a:p>
          <a:p>
            <a:pPr lvl="1">
              <a:lnSpc>
                <a:spcPct val="120000"/>
              </a:lnSpc>
              <a:defRPr/>
            </a:pPr>
            <a:r>
              <a:rPr lang="pl-PL" sz="3600" dirty="0"/>
              <a:t>Komunikatów, lub</a:t>
            </a:r>
          </a:p>
          <a:p>
            <a:pPr lvl="1">
              <a:lnSpc>
                <a:spcPct val="120000"/>
              </a:lnSpc>
              <a:defRPr/>
            </a:pPr>
            <a:r>
              <a:rPr lang="pl-PL" sz="3600" dirty="0"/>
              <a:t>Strumieni bajtów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8B6F3-D5F0-4CCC-8082-34B1A35B8C33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7E1DA8A5-35D5-4633-BCC3-46C395E54A29}" type="slidenum">
              <a:rPr lang="pl-PL" sz="1707">
                <a:solidFill>
                  <a:srgbClr val="898989"/>
                </a:solidFill>
              </a:rPr>
              <a:pPr eaLnBrk="1" hangingPunct="1"/>
              <a:t>53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38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Połączenie TCP/IP dwóch hostów internetowych</a:t>
            </a:r>
          </a:p>
        </p:txBody>
      </p:sp>
      <p:pic>
        <p:nvPicPr>
          <p:cNvPr id="52229" name="Picture 2" descr="http://upload.wikimedia.org/wikipedia/commons/thumb/c/c4/IP_stack_connections.svg/2000px-IP_stack_connections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69651" y="388340"/>
            <a:ext cx="7035236" cy="8324427"/>
          </a:xfrm>
          <a:noFill/>
        </p:spPr>
      </p:pic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charset="0"/>
              <a:buNone/>
              <a:defRPr/>
            </a:pPr>
            <a:r>
              <a:rPr lang="pl-PL" sz="3200" dirty="0"/>
              <a:t>Połączenie przez:</a:t>
            </a:r>
          </a:p>
          <a:p>
            <a:pPr marL="406394" indent="-40639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l-PL" sz="3200" dirty="0"/>
              <a:t>Dwa rutery, i</a:t>
            </a:r>
          </a:p>
          <a:p>
            <a:pPr marL="406394" indent="-406394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l-PL" sz="3200" dirty="0"/>
              <a:t>Odpowiednie warstwy sieciowe użyte w każdym z segmentów</a:t>
            </a: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0DD1F-56C7-4780-9197-C12ABF195E24}" type="datetime1">
              <a:rPr lang="pl-PL" smtClean="0"/>
              <a:t>08.11.2020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2DF61FAE-E648-44EC-B3B8-91FF64BB8329}" type="slidenum">
              <a:rPr lang="pl-PL" sz="1707">
                <a:solidFill>
                  <a:srgbClr val="898989"/>
                </a:solidFill>
              </a:rPr>
              <a:pPr eaLnBrk="1" hangingPunct="1"/>
              <a:t>54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90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/>
              <a:t>Kapsułkowanie TCP/IP</a:t>
            </a:r>
          </a:p>
        </p:txBody>
      </p:sp>
      <p:pic>
        <p:nvPicPr>
          <p:cNvPr id="54275" name="Picture 2" descr="Plik:UDP encapsulation.sv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20141" y="2275842"/>
            <a:ext cx="10299982" cy="6436925"/>
          </a:xfrm>
          <a:noFill/>
        </p:spPr>
      </p:pic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F7C78-2C17-4084-90DA-3FE73E8DA8F2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884368EB-F6EB-4904-B7D5-E6AAC7BC04F6}" type="slidenum">
              <a:rPr lang="pl-PL" sz="1707">
                <a:solidFill>
                  <a:srgbClr val="898989"/>
                </a:solidFill>
              </a:rPr>
              <a:pPr eaLnBrk="1" hangingPunct="1"/>
              <a:t>55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233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pl-PL" dirty="0"/>
              <a:t>Podsumowanie wykładu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630D5-34F0-4C56-91D1-AA91BD75A640}" type="datetime1">
              <a:rPr lang="pl-PL" smtClean="0"/>
              <a:t>08.11.2020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F7371B35-D407-4398-8638-52046B5429D9}" type="slidenum">
              <a:rPr lang="pl-PL" sz="1707">
                <a:solidFill>
                  <a:srgbClr val="898989"/>
                </a:solidFill>
              </a:rPr>
              <a:pPr eaLnBrk="1" hangingPunct="1"/>
              <a:t>56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45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dirty="0"/>
              <a:t>Podsumowanie wykładu</a:t>
            </a:r>
          </a:p>
        </p:txBody>
      </p:sp>
      <p:sp>
        <p:nvSpPr>
          <p:cNvPr id="4099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sz="4400" dirty="0"/>
              <a:t>Pojęcie telekomunikacji</a:t>
            </a:r>
          </a:p>
          <a:p>
            <a:pPr>
              <a:lnSpc>
                <a:spcPct val="150000"/>
              </a:lnSpc>
            </a:pPr>
            <a:r>
              <a:rPr lang="pl-PL" sz="4400" dirty="0"/>
              <a:t>Rys historyczny (S. Morse, A. G. Bell i inni)</a:t>
            </a:r>
          </a:p>
          <a:p>
            <a:pPr>
              <a:lnSpc>
                <a:spcPct val="150000"/>
              </a:lnSpc>
            </a:pPr>
            <a:r>
              <a:rPr lang="pl-PL" sz="4400" dirty="0"/>
              <a:t>Modele systemów telekomunikacyjnych (architektury sieci, Modele ISO/OSI i TCP/IP)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E53-8D75-42FC-97F7-3E1B8550D47C}" type="datetime1">
              <a:rPr lang="pl-PL" smtClean="0"/>
              <a:t>08.11.2020</a:t>
            </a:fld>
            <a:endParaRPr lang="pl-PL"/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A5B632C1-DA61-4D00-A7D6-60E4C8B92BDB}" type="slidenum">
              <a:rPr lang="pl-PL" sz="1707">
                <a:solidFill>
                  <a:srgbClr val="898989"/>
                </a:solidFill>
              </a:rPr>
              <a:pPr eaLnBrk="1" hangingPunct="1"/>
              <a:t>57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743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pl-PL" dirty="0"/>
              <a:t>Materiały dodatkowe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8EF1B-C890-4B6C-9825-A546AF818BFF}" type="datetime1">
              <a:rPr lang="pl-PL" smtClean="0"/>
              <a:t>08.11.2020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B9EF75B0-EF90-47B0-BC5E-125079A765D4}" type="slidenum">
              <a:rPr lang="pl-PL" sz="1707">
                <a:solidFill>
                  <a:srgbClr val="898989"/>
                </a:solidFill>
              </a:rPr>
              <a:pPr eaLnBrk="1" hangingPunct="1"/>
              <a:t>58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33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Materiały (źródła) dodatkowe (1/2)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0" y="2596443"/>
            <a:ext cx="17340263" cy="644369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4800" dirty="0"/>
              <a:t>„ISO/OSI Network Model”, </a:t>
            </a:r>
            <a:r>
              <a:rPr lang="pl-PL" sz="4800" dirty="0">
                <a:hlinkClick r:id="rId2"/>
              </a:rPr>
              <a:t>www.ussg.iu.edu/usail/network/nfs</a:t>
            </a:r>
            <a:endParaRPr lang="pl-PL" sz="4800" dirty="0"/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4800" dirty="0"/>
              <a:t>„ISO – International Organization for Standardization”, </a:t>
            </a:r>
            <a:r>
              <a:rPr lang="pl-PL" sz="4800" dirty="0">
                <a:hlinkClick r:id="rId3"/>
              </a:rPr>
              <a:t>http://www.iso.ch/</a:t>
            </a:r>
            <a:endParaRPr lang="pl-PL" sz="4800" dirty="0"/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4800" dirty="0"/>
              <a:t>„Jak działają sieci komputerowe, interaktywny podręcznik sieci komputerowych”, </a:t>
            </a:r>
            <a:r>
              <a:rPr lang="pl-PL" sz="4800" dirty="0">
                <a:hlinkClick r:id="rId4"/>
              </a:rPr>
              <a:t>www.man.poznan.pl/~pawelw/dyplom</a:t>
            </a:r>
            <a:r>
              <a:rPr lang="pl-PL" sz="4800" dirty="0"/>
              <a:t> </a:t>
            </a:r>
          </a:p>
          <a:p>
            <a:pPr>
              <a:lnSpc>
                <a:spcPct val="110000"/>
              </a:lnSpc>
              <a:buFont typeface="Arial" charset="0"/>
              <a:buChar char="•"/>
              <a:defRPr/>
            </a:pPr>
            <a:r>
              <a:rPr lang="pl-PL" sz="4800" dirty="0"/>
              <a:t>„Podstawy protokołu TCP/IP”, </a:t>
            </a:r>
            <a:r>
              <a:rPr lang="pl-PL" sz="4800" dirty="0">
                <a:hlinkClick r:id="rId5"/>
              </a:rPr>
              <a:t>www.staff.amu.edu.pl/~psi/informatyka/tcpip/</a:t>
            </a:r>
            <a:endParaRPr lang="pl-PL" sz="4800" dirty="0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87A63-E9AD-4EEE-B72D-211FF555F38A}" type="datetime1">
              <a:rPr lang="pl-PL" smtClean="0"/>
              <a:t>08.11.2020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457D9AA2-6F3B-4D87-962B-4563ABC87A5A}" type="slidenum">
              <a:rPr lang="pl-PL" sz="1707">
                <a:solidFill>
                  <a:srgbClr val="898989"/>
                </a:solidFill>
              </a:rPr>
              <a:pPr eaLnBrk="1" hangingPunct="1"/>
              <a:t>59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35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92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9218" name="Picture 2" descr="http://upload.wikimedia.org/wikipedia/commons/e/ef/Samuel_Morse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r="9769"/>
          <a:stretch/>
        </p:blipFill>
        <p:spPr bwMode="auto">
          <a:xfrm>
            <a:off x="20" y="10"/>
            <a:ext cx="6593021" cy="97535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062160" y="894956"/>
            <a:ext cx="9367740" cy="23845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/>
              <a:t>Samuel Finley Breese Morse (telegraf)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062161" y="3467946"/>
            <a:ext cx="10278102" cy="5572196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228600" defTabSz="9144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3100" b="1" dirty="0">
                <a:solidFill>
                  <a:schemeClr val="accent1"/>
                </a:solidFill>
              </a:rPr>
              <a:t>Amerykański wynalazca</a:t>
            </a:r>
            <a:r>
              <a:rPr lang="pl-PL" sz="3100" dirty="0">
                <a:solidFill>
                  <a:schemeClr val="accent1"/>
                </a:solidFill>
              </a:rPr>
              <a:t>, </a:t>
            </a:r>
            <a:r>
              <a:rPr lang="pl-PL" sz="3100" b="1" dirty="0">
                <a:solidFill>
                  <a:schemeClr val="accent1"/>
                </a:solidFill>
              </a:rPr>
              <a:t>malarz</a:t>
            </a:r>
            <a:r>
              <a:rPr lang="pl-PL" sz="3100" dirty="0">
                <a:solidFill>
                  <a:schemeClr val="accent1"/>
                </a:solidFill>
              </a:rPr>
              <a:t>, </a:t>
            </a:r>
            <a:r>
              <a:rPr lang="pl-PL" sz="3100" b="1" dirty="0">
                <a:solidFill>
                  <a:schemeClr val="accent1"/>
                </a:solidFill>
              </a:rPr>
              <a:t>rzeźbiarz</a:t>
            </a:r>
            <a:r>
              <a:rPr lang="pl-PL" sz="3100" dirty="0">
                <a:solidFill>
                  <a:schemeClr val="accent1"/>
                </a:solidFill>
              </a:rPr>
              <a:t>, </a:t>
            </a:r>
            <a:r>
              <a:rPr lang="pl-PL" sz="3100" b="1" dirty="0">
                <a:solidFill>
                  <a:schemeClr val="accent1"/>
                </a:solidFill>
              </a:rPr>
              <a:t>prekursor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b="1" dirty="0">
                <a:solidFill>
                  <a:schemeClr val="accent1"/>
                </a:solidFill>
              </a:rPr>
              <a:t>telegrafii</a:t>
            </a:r>
            <a:r>
              <a:rPr lang="pl-PL" sz="3100" dirty="0"/>
              <a:t>.</a:t>
            </a:r>
          </a:p>
          <a:p>
            <a:pPr marL="457200" indent="-228600" defTabSz="9144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3100" dirty="0"/>
              <a:t>W </a:t>
            </a:r>
            <a:r>
              <a:rPr lang="pl-PL" sz="3100" b="1" dirty="0">
                <a:solidFill>
                  <a:schemeClr val="accent1"/>
                </a:solidFill>
              </a:rPr>
              <a:t>1832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r. Morse wykorzystał zjawisko </a:t>
            </a:r>
            <a:r>
              <a:rPr lang="pl-PL" sz="3100" b="1" dirty="0">
                <a:solidFill>
                  <a:schemeClr val="accent1"/>
                </a:solidFill>
              </a:rPr>
              <a:t>magnetyzmu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do stworzenia </a:t>
            </a:r>
            <a:r>
              <a:rPr lang="pl-PL" sz="3100" b="1" dirty="0">
                <a:solidFill>
                  <a:schemeClr val="accent1"/>
                </a:solidFill>
              </a:rPr>
              <a:t>telegrafii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elektromagnetycznej, a następnie opracował specjalny układ kodów znany później jako </a:t>
            </a:r>
            <a:r>
              <a:rPr lang="pl-PL" sz="3100" b="1" dirty="0">
                <a:solidFill>
                  <a:schemeClr val="accent1"/>
                </a:solidFill>
              </a:rPr>
              <a:t>alfabet Morse’a </a:t>
            </a:r>
            <a:r>
              <a:rPr lang="pl-PL" sz="3100" dirty="0"/>
              <a:t>(jego wynalezienie przypisuje się też </a:t>
            </a:r>
            <a:r>
              <a:rPr lang="pl-PL" sz="3100" b="1" dirty="0">
                <a:solidFill>
                  <a:schemeClr val="accent1"/>
                </a:solidFill>
              </a:rPr>
              <a:t>Alfredowi </a:t>
            </a:r>
            <a:r>
              <a:rPr lang="pl-PL" sz="3100" b="1" dirty="0" err="1">
                <a:solidFill>
                  <a:schemeClr val="accent1"/>
                </a:solidFill>
              </a:rPr>
              <a:t>Vailowi</a:t>
            </a:r>
            <a:r>
              <a:rPr lang="pl-PL" sz="3100" dirty="0"/>
              <a:t>), który był oparty na </a:t>
            </a:r>
            <a:r>
              <a:rPr lang="pl-PL" sz="3100" b="1" dirty="0">
                <a:solidFill>
                  <a:schemeClr val="accent1"/>
                </a:solidFill>
              </a:rPr>
              <a:t>systemie trójkowym </a:t>
            </a:r>
            <a:r>
              <a:rPr lang="pl-PL" sz="3100" dirty="0"/>
              <a:t>(brak sygnału, krótki sygnał i długi sygnał).</a:t>
            </a:r>
          </a:p>
          <a:p>
            <a:pPr marL="457200" indent="-228600" defTabSz="9144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l-PL" sz="3100" dirty="0"/>
              <a:t>Mimo że jako pierwszy opatentował telegraf, to faktycznie nie był pierwszą osobą, która stworzyła ten wynalazek.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>
          <a:xfrm>
            <a:off x="1192143" y="9040142"/>
            <a:ext cx="2915438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D22BBF2C-4492-442A-A245-A82BC2452F7C}" type="datetime1">
              <a:rPr lang="en-US" sz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11/8/20</a:t>
            </a:fld>
            <a:endParaRPr lang="en-US" sz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14460234" y="9040142"/>
            <a:ext cx="1687885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E1CACDD-A4C7-41A8-8B80-61F80EFA8B8E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8057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Materiały (źródła) dodatkowe (2/2)</a:t>
            </a:r>
          </a:p>
        </p:txBody>
      </p:sp>
      <p:sp>
        <p:nvSpPr>
          <p:cNvPr id="59395" name="Symbol zastępczy zawartości 2"/>
          <p:cNvSpPr>
            <a:spLocks noGrp="1"/>
          </p:cNvSpPr>
          <p:nvPr>
            <p:ph idx="1"/>
          </p:nvPr>
        </p:nvSpPr>
        <p:spPr>
          <a:xfrm>
            <a:off x="0" y="2404535"/>
            <a:ext cx="17340263" cy="663560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pl-PL" sz="4800" dirty="0"/>
              <a:t>„Sieci komputerowe TCP/IP zasady, protokoły i architektura”, WNT, Warszawa 1997</a:t>
            </a:r>
          </a:p>
          <a:p>
            <a:pPr>
              <a:lnSpc>
                <a:spcPct val="100000"/>
              </a:lnSpc>
            </a:pPr>
            <a:r>
              <a:rPr lang="pl-PL" sz="4800" dirty="0"/>
              <a:t>„Wielka encyklopedia sieci komputerowych”, Wyd. </a:t>
            </a:r>
            <a:r>
              <a:rPr lang="pl-PL" sz="4800" dirty="0" err="1"/>
              <a:t>Robomatic</a:t>
            </a:r>
            <a:r>
              <a:rPr lang="pl-PL" sz="4800" dirty="0"/>
              <a:t>, Łódź 1995</a:t>
            </a:r>
          </a:p>
          <a:p>
            <a:pPr>
              <a:lnSpc>
                <a:spcPct val="100000"/>
              </a:lnSpc>
            </a:pPr>
            <a:r>
              <a:rPr lang="pl-PL" sz="4800" dirty="0"/>
              <a:t>„Bezpieczeństwo w </a:t>
            </a:r>
            <a:r>
              <a:rPr lang="pl-PL" sz="4800" dirty="0" err="1"/>
              <a:t>Unixie</a:t>
            </a:r>
            <a:r>
              <a:rPr lang="pl-PL" sz="4800" dirty="0"/>
              <a:t> i Internecie”</a:t>
            </a:r>
          </a:p>
          <a:p>
            <a:pPr>
              <a:lnSpc>
                <a:spcPct val="100000"/>
              </a:lnSpc>
            </a:pPr>
            <a:r>
              <a:rPr lang="pl-PL" sz="4800" dirty="0"/>
              <a:t>„Podręcznik użytkownika sieci komputerowej”, Wyd. NASK, Warszawa 1995</a:t>
            </a:r>
          </a:p>
          <a:p>
            <a:pPr>
              <a:lnSpc>
                <a:spcPct val="100000"/>
              </a:lnSpc>
            </a:pPr>
            <a:r>
              <a:rPr lang="pl-PL" sz="4800" dirty="0"/>
              <a:t>„Wikipedia”, </a:t>
            </a:r>
            <a:r>
              <a:rPr lang="pl-PL" sz="4800" dirty="0">
                <a:hlinkClick r:id="rId2"/>
              </a:rPr>
              <a:t>www.wikipedia.org</a:t>
            </a:r>
            <a:endParaRPr lang="pl-PL" sz="4800" dirty="0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348C8-A09C-4812-995F-9B5E40576B7E}" type="datetime1">
              <a:rPr lang="pl-PL" smtClean="0"/>
              <a:t>08.11.2020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11487839" y="9040144"/>
            <a:ext cx="3034453" cy="519289"/>
          </a:xfrm>
          <a:prstGeom prst="rect">
            <a:avLst/>
          </a:prstGeom>
        </p:spPr>
        <p:txBody>
          <a:bodyPr/>
          <a:lstStyle>
            <a:lvl1pPr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1056623" indent="-406394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625575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227580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926034" indent="-325115" eaLnBrk="0" hangingPunct="0"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357626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422649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487672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5526954" indent="-325115" eaLnBrk="0" fontAlgn="base" hangingPunct="0">
              <a:spcBef>
                <a:spcPct val="0"/>
              </a:spcBef>
              <a:spcAft>
                <a:spcPct val="0"/>
              </a:spcAft>
              <a:defRPr sz="199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fld id="{8255494A-AEA0-4439-B33A-1F4E8E846760}" type="slidenum">
              <a:rPr lang="pl-PL" sz="1707">
                <a:solidFill>
                  <a:srgbClr val="898989"/>
                </a:solidFill>
              </a:rPr>
              <a:pPr eaLnBrk="1" hangingPunct="1"/>
              <a:t>60</a:t>
            </a:fld>
            <a:endParaRPr lang="pl-PL" sz="1707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725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024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42" name="Picture 2" descr="http://upload.wikimedia.org/wikipedia/commons/1/10/Alexander_Graham_Bell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 r="5944"/>
          <a:stretch/>
        </p:blipFill>
        <p:spPr bwMode="auto">
          <a:xfrm>
            <a:off x="20" y="10"/>
            <a:ext cx="6593021" cy="97535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062160" y="894956"/>
            <a:ext cx="9367740" cy="23845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pl-PL" sz="4400" dirty="0"/>
              <a:t>Alexander Graham Bell (telefon)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93041" y="2428528"/>
            <a:ext cx="10747222" cy="6611614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marL="457200" indent="-457200" defTabSz="914400">
              <a:lnSpc>
                <a:spcPct val="110000"/>
              </a:lnSpc>
              <a:buFont typeface="Arial" charset="0"/>
              <a:buChar char="•"/>
            </a:pPr>
            <a:r>
              <a:rPr lang="pl-PL" sz="3100" b="1" dirty="0">
                <a:solidFill>
                  <a:schemeClr val="accent1"/>
                </a:solidFill>
              </a:rPr>
              <a:t>Szkocki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b="1" dirty="0">
                <a:solidFill>
                  <a:schemeClr val="accent1"/>
                </a:solidFill>
              </a:rPr>
              <a:t>wynalazca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b="1" dirty="0">
                <a:solidFill>
                  <a:schemeClr val="accent1"/>
                </a:solidFill>
              </a:rPr>
              <a:t>telefonu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i kilkudziesięciu innych wynalazków telekomunikacyjnych.</a:t>
            </a:r>
          </a:p>
          <a:p>
            <a:pPr marL="457200" indent="-457200" defTabSz="914400">
              <a:lnSpc>
                <a:spcPct val="110000"/>
              </a:lnSpc>
              <a:buFont typeface="Arial" charset="0"/>
              <a:buChar char="•"/>
            </a:pPr>
            <a:r>
              <a:rPr lang="pl-PL" sz="3100" dirty="0"/>
              <a:t>Z zawodu był </a:t>
            </a:r>
            <a:r>
              <a:rPr lang="pl-PL" sz="3100" b="1" dirty="0">
                <a:solidFill>
                  <a:schemeClr val="accent1"/>
                </a:solidFill>
              </a:rPr>
              <a:t>logopedą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i </a:t>
            </a:r>
            <a:r>
              <a:rPr lang="pl-PL" sz="3100" b="1" dirty="0">
                <a:solidFill>
                  <a:schemeClr val="accent1"/>
                </a:solidFill>
              </a:rPr>
              <a:t>nauczycielem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muzyki.</a:t>
            </a:r>
          </a:p>
          <a:p>
            <a:pPr marL="457200" indent="-457200" defTabSz="914400">
              <a:lnSpc>
                <a:spcPct val="110000"/>
              </a:lnSpc>
              <a:buFont typeface="Arial" charset="0"/>
              <a:buChar char="•"/>
            </a:pPr>
            <a:r>
              <a:rPr lang="pl-PL" sz="3100" dirty="0"/>
              <a:t>W </a:t>
            </a:r>
            <a:r>
              <a:rPr lang="pl-PL" sz="3100" b="1" dirty="0">
                <a:solidFill>
                  <a:schemeClr val="accent1"/>
                </a:solidFill>
              </a:rPr>
              <a:t>1870 Bell </a:t>
            </a:r>
            <a:r>
              <a:rPr lang="pl-PL" sz="3100" dirty="0"/>
              <a:t>wyjechał do </a:t>
            </a:r>
            <a:r>
              <a:rPr lang="pl-PL" sz="3100" b="1" dirty="0">
                <a:solidFill>
                  <a:schemeClr val="accent1"/>
                </a:solidFill>
              </a:rPr>
              <a:t>Ameryki Północnej </a:t>
            </a:r>
            <a:r>
              <a:rPr lang="pl-PL" sz="3100" dirty="0"/>
              <a:t>na rehabilitację po zapaleniu płuc.</a:t>
            </a:r>
          </a:p>
          <a:p>
            <a:pPr marL="457200" indent="-457200" defTabSz="914400">
              <a:lnSpc>
                <a:spcPct val="110000"/>
              </a:lnSpc>
              <a:buFont typeface="Arial" charset="0"/>
              <a:buChar char="•"/>
            </a:pPr>
            <a:r>
              <a:rPr lang="pl-PL" sz="3100" dirty="0"/>
              <a:t>W trakcie tego pobytu zaproponowano mu pozycję profesora fizjologii dźwięku na </a:t>
            </a:r>
            <a:r>
              <a:rPr lang="pl-PL" sz="3100" b="1" dirty="0">
                <a:solidFill>
                  <a:schemeClr val="accent1"/>
                </a:solidFill>
              </a:rPr>
              <a:t>Uniwersytecie w Bostonie</a:t>
            </a:r>
            <a:r>
              <a:rPr lang="pl-PL" sz="3100" dirty="0"/>
              <a:t>.</a:t>
            </a:r>
          </a:p>
          <a:p>
            <a:pPr marL="457200" indent="-457200" defTabSz="914400">
              <a:lnSpc>
                <a:spcPct val="110000"/>
              </a:lnSpc>
              <a:buFont typeface="Arial" charset="0"/>
              <a:buChar char="•"/>
            </a:pPr>
            <a:r>
              <a:rPr lang="pl-PL" sz="3100" dirty="0"/>
              <a:t>W ramach tych badań opatentował </a:t>
            </a:r>
            <a:r>
              <a:rPr lang="pl-PL" sz="3100" b="1" dirty="0">
                <a:solidFill>
                  <a:schemeClr val="accent1"/>
                </a:solidFill>
              </a:rPr>
              <a:t>głośnik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i </a:t>
            </a:r>
            <a:r>
              <a:rPr lang="pl-PL" sz="3100" b="1" dirty="0">
                <a:solidFill>
                  <a:schemeClr val="accent1"/>
                </a:solidFill>
              </a:rPr>
              <a:t>mikrofon</a:t>
            </a:r>
            <a:r>
              <a:rPr lang="pl-PL" sz="3100" dirty="0"/>
              <a:t>.</a:t>
            </a:r>
          </a:p>
          <a:p>
            <a:pPr marL="457200" indent="-457200" defTabSz="914400">
              <a:lnSpc>
                <a:spcPct val="110000"/>
              </a:lnSpc>
              <a:buFont typeface="Arial" charset="0"/>
              <a:buChar char="•"/>
            </a:pPr>
            <a:r>
              <a:rPr lang="pl-PL" sz="3100" dirty="0"/>
              <a:t>Uzyskał urządzenie przekazujące dźwięk na odległość – telefon.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>
          <a:xfrm>
            <a:off x="1192143" y="9040142"/>
            <a:ext cx="2915438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9CD6083A-4C16-4ECA-A09B-1AA6ADEB7D18}" type="datetime1">
              <a:rPr lang="en-US" sz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11/8/20</a:t>
            </a:fld>
            <a:endParaRPr lang="en-US" sz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14460234" y="9040142"/>
            <a:ext cx="1687885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E1CACDD-A4C7-41A8-8B80-61F80EFA8B8E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3741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126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1266" name="Picture 2" descr="http://upload.wikimedia.org/wikipedia/commons/3/3b/Marconi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7" b="2"/>
          <a:stretch/>
        </p:blipFill>
        <p:spPr bwMode="auto">
          <a:xfrm>
            <a:off x="20" y="10"/>
            <a:ext cx="6593021" cy="97535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062160" y="894956"/>
            <a:ext cx="9367740" cy="23845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pl-PL" sz="4400" dirty="0"/>
              <a:t>Guglielmo Marconi (radio)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062161" y="3467946"/>
            <a:ext cx="9367737" cy="5383707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3400" b="1" dirty="0">
                <a:solidFill>
                  <a:schemeClr val="accent1"/>
                </a:solidFill>
              </a:rPr>
              <a:t>Włoski fizyk </a:t>
            </a:r>
            <a:r>
              <a:rPr lang="pl-PL" sz="3400" dirty="0"/>
              <a:t>i </a:t>
            </a:r>
            <a:r>
              <a:rPr lang="pl-PL" sz="3400" b="1" dirty="0">
                <a:solidFill>
                  <a:schemeClr val="accent1"/>
                </a:solidFill>
              </a:rPr>
              <a:t>konstruktor</a:t>
            </a:r>
            <a:r>
              <a:rPr lang="pl-PL" sz="3400" dirty="0"/>
              <a:t>.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3400" dirty="0"/>
              <a:t>Jeden z pionierów </a:t>
            </a:r>
            <a:r>
              <a:rPr lang="pl-PL" sz="3400" b="1" dirty="0">
                <a:solidFill>
                  <a:schemeClr val="accent1"/>
                </a:solidFill>
              </a:rPr>
              <a:t>radia</a:t>
            </a:r>
            <a:r>
              <a:rPr lang="pl-PL" sz="3400" dirty="0">
                <a:solidFill>
                  <a:schemeClr val="accent1"/>
                </a:solidFill>
              </a:rPr>
              <a:t> </a:t>
            </a:r>
            <a:r>
              <a:rPr lang="pl-PL" sz="3400" dirty="0"/>
              <a:t>i przemysłu elektronicznego.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3400" dirty="0"/>
              <a:t>W </a:t>
            </a:r>
            <a:r>
              <a:rPr lang="pl-PL" sz="3400" b="1" dirty="0">
                <a:solidFill>
                  <a:schemeClr val="accent1"/>
                </a:solidFill>
              </a:rPr>
              <a:t>grudniu 1901 </a:t>
            </a:r>
            <a:r>
              <a:rPr lang="pl-PL" sz="3400" dirty="0"/>
              <a:t>r. nawiązał bezprzewodową komunikację pomiędzy </a:t>
            </a:r>
            <a:r>
              <a:rPr lang="pl-PL" sz="3400" b="1" dirty="0">
                <a:solidFill>
                  <a:schemeClr val="accent1"/>
                </a:solidFill>
              </a:rPr>
              <a:t>St. John’s</a:t>
            </a:r>
            <a:r>
              <a:rPr lang="pl-PL" sz="3400" dirty="0"/>
              <a:t>, </a:t>
            </a:r>
            <a:r>
              <a:rPr lang="pl-PL" sz="3400" b="1" dirty="0" err="1">
                <a:solidFill>
                  <a:schemeClr val="accent1"/>
                </a:solidFill>
              </a:rPr>
              <a:t>Newfoundland</a:t>
            </a:r>
            <a:r>
              <a:rPr lang="pl-PL" sz="3400" b="1" dirty="0">
                <a:solidFill>
                  <a:schemeClr val="accent1"/>
                </a:solidFill>
              </a:rPr>
              <a:t> </a:t>
            </a:r>
            <a:r>
              <a:rPr lang="pl-PL" sz="3400" dirty="0"/>
              <a:t>(</a:t>
            </a:r>
            <a:r>
              <a:rPr lang="pl-PL" sz="3400" b="1" dirty="0">
                <a:solidFill>
                  <a:schemeClr val="accent1"/>
                </a:solidFill>
              </a:rPr>
              <a:t>Kanada</a:t>
            </a:r>
            <a:r>
              <a:rPr lang="pl-PL" sz="3400" dirty="0"/>
              <a:t>) i </a:t>
            </a:r>
            <a:r>
              <a:rPr lang="pl-PL" sz="3400" b="1" dirty="0" err="1">
                <a:solidFill>
                  <a:schemeClr val="accent1"/>
                </a:solidFill>
              </a:rPr>
              <a:t>Poldhu</a:t>
            </a:r>
            <a:r>
              <a:rPr lang="pl-PL" sz="3400" dirty="0"/>
              <a:t>, </a:t>
            </a:r>
            <a:r>
              <a:rPr lang="pl-PL" sz="3400" b="1" dirty="0" err="1">
                <a:solidFill>
                  <a:schemeClr val="accent1"/>
                </a:solidFill>
              </a:rPr>
              <a:t>Cornwall</a:t>
            </a:r>
            <a:r>
              <a:rPr lang="pl-PL" sz="3400" dirty="0">
                <a:solidFill>
                  <a:schemeClr val="accent1"/>
                </a:solidFill>
              </a:rPr>
              <a:t> </a:t>
            </a:r>
            <a:r>
              <a:rPr lang="pl-PL" sz="3400" dirty="0"/>
              <a:t>(</a:t>
            </a:r>
            <a:r>
              <a:rPr lang="pl-PL" sz="3400" b="1" dirty="0">
                <a:solidFill>
                  <a:schemeClr val="accent1"/>
                </a:solidFill>
              </a:rPr>
              <a:t>Anglia</a:t>
            </a:r>
            <a:r>
              <a:rPr lang="pl-PL" sz="3400" dirty="0"/>
              <a:t>)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3400" dirty="0"/>
              <a:t>Laureat </a:t>
            </a:r>
            <a:r>
              <a:rPr lang="pl-PL" sz="3400" b="1" dirty="0">
                <a:solidFill>
                  <a:schemeClr val="accent1"/>
                </a:solidFill>
              </a:rPr>
              <a:t>Nagrody Nobla </a:t>
            </a:r>
            <a:r>
              <a:rPr lang="pl-PL" sz="3400" dirty="0"/>
              <a:t>z dziedziny fizyki w roku </a:t>
            </a:r>
            <a:r>
              <a:rPr lang="pl-PL" sz="3400" b="1" dirty="0">
                <a:solidFill>
                  <a:schemeClr val="accent1"/>
                </a:solidFill>
              </a:rPr>
              <a:t>1909</a:t>
            </a:r>
            <a:r>
              <a:rPr lang="pl-PL" sz="3400" dirty="0">
                <a:solidFill>
                  <a:schemeClr val="accent1"/>
                </a:solidFill>
              </a:rPr>
              <a:t> </a:t>
            </a:r>
            <a:r>
              <a:rPr lang="pl-PL" sz="3400" dirty="0"/>
              <a:t>za wkład w rozwój telegrafii bezprzewodowej.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>
          <a:xfrm>
            <a:off x="1192143" y="9040142"/>
            <a:ext cx="2915438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5ACD7305-2B2A-4014-BAFD-0B5B6C973838}" type="datetime1">
              <a:rPr lang="en-US" sz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11/8/20</a:t>
            </a:fld>
            <a:endParaRPr lang="en-US" sz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14460234" y="9040142"/>
            <a:ext cx="1687885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E1CACDD-A4C7-41A8-8B80-61F80EFA8B8E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242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1229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290" name="Picture 2" descr="http://upload.wikimedia.org/wikipedia/commons/5/56/Tesla3.jpg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91"/>
          <a:stretch/>
        </p:blipFill>
        <p:spPr bwMode="auto">
          <a:xfrm>
            <a:off x="20" y="10"/>
            <a:ext cx="6593021" cy="97535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062160" y="894956"/>
            <a:ext cx="9367740" cy="23845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/>
              <a:t>Nikola Tesla (radio)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593041" y="2356520"/>
            <a:ext cx="10747222" cy="668362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3100" b="1" dirty="0">
                <a:solidFill>
                  <a:schemeClr val="accent1"/>
                </a:solidFill>
              </a:rPr>
              <a:t>Inżynier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i </a:t>
            </a:r>
            <a:r>
              <a:rPr lang="pl-PL" sz="3100" b="1" dirty="0">
                <a:solidFill>
                  <a:schemeClr val="accent1"/>
                </a:solidFill>
              </a:rPr>
              <a:t>wynalazca serbskiego </a:t>
            </a:r>
            <a:r>
              <a:rPr lang="pl-PL" sz="3100" dirty="0"/>
              <a:t>pochodzenia.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3100" dirty="0"/>
              <a:t>Autor blisko 300 </a:t>
            </a:r>
            <a:r>
              <a:rPr lang="pl-PL" sz="3100" b="1" dirty="0">
                <a:solidFill>
                  <a:schemeClr val="accent1"/>
                </a:solidFill>
              </a:rPr>
              <a:t>patentów</a:t>
            </a:r>
            <a:r>
              <a:rPr lang="pl-PL" sz="3100" dirty="0"/>
              <a:t>, które chroniły jego 125 wynalazków w kilkudziesięciu krajach, głównie rozmaitych urządzeń elektrycznych, z których najsławniejsze to: </a:t>
            </a:r>
            <a:r>
              <a:rPr lang="pl-PL" sz="3100" b="1" dirty="0">
                <a:solidFill>
                  <a:schemeClr val="accent1"/>
                </a:solidFill>
              </a:rPr>
              <a:t>silnik elektryczny</a:t>
            </a:r>
            <a:r>
              <a:rPr lang="pl-PL" sz="3100" dirty="0"/>
              <a:t>, </a:t>
            </a:r>
            <a:r>
              <a:rPr lang="pl-PL" sz="3100" b="1" dirty="0">
                <a:solidFill>
                  <a:schemeClr val="accent1"/>
                </a:solidFill>
              </a:rPr>
              <a:t>prądnica prądu przemiennego</a:t>
            </a:r>
            <a:r>
              <a:rPr lang="pl-PL" sz="3100" dirty="0"/>
              <a:t>, </a:t>
            </a:r>
            <a:r>
              <a:rPr lang="pl-PL" sz="3100" b="1" dirty="0">
                <a:solidFill>
                  <a:schemeClr val="accent1"/>
                </a:solidFill>
              </a:rPr>
              <a:t>autotransformator</a:t>
            </a:r>
            <a:r>
              <a:rPr lang="pl-PL" sz="3100" dirty="0"/>
              <a:t>, </a:t>
            </a:r>
            <a:r>
              <a:rPr lang="pl-PL" sz="3100" b="1" dirty="0">
                <a:solidFill>
                  <a:schemeClr val="accent1"/>
                </a:solidFill>
              </a:rPr>
              <a:t>dynamo rowerowe</a:t>
            </a:r>
            <a:r>
              <a:rPr lang="pl-PL" sz="3100" dirty="0"/>
              <a:t>, </a:t>
            </a:r>
            <a:r>
              <a:rPr lang="pl-PL" sz="3100" b="1" dirty="0">
                <a:solidFill>
                  <a:schemeClr val="accent1"/>
                </a:solidFill>
              </a:rPr>
              <a:t>radio</a:t>
            </a:r>
            <a:r>
              <a:rPr lang="pl-PL" sz="3100" dirty="0"/>
              <a:t>, </a:t>
            </a:r>
            <a:r>
              <a:rPr lang="pl-PL" sz="3100" b="1" dirty="0">
                <a:solidFill>
                  <a:schemeClr val="accent1"/>
                </a:solidFill>
              </a:rPr>
              <a:t>elektrownia wodna</a:t>
            </a:r>
            <a:r>
              <a:rPr lang="pl-PL" sz="3100" dirty="0"/>
              <a:t>, </a:t>
            </a:r>
            <a:r>
              <a:rPr lang="pl-PL" sz="3100" b="1" dirty="0">
                <a:solidFill>
                  <a:schemeClr val="accent1"/>
                </a:solidFill>
              </a:rPr>
              <a:t>bateria słoneczna</a:t>
            </a:r>
            <a:r>
              <a:rPr lang="pl-PL" sz="3100" dirty="0"/>
              <a:t>, </a:t>
            </a:r>
            <a:r>
              <a:rPr lang="pl-PL" sz="3100" b="1" dirty="0">
                <a:solidFill>
                  <a:schemeClr val="accent1"/>
                </a:solidFill>
              </a:rPr>
              <a:t>turbina talerzowa</a:t>
            </a:r>
            <a:r>
              <a:rPr lang="pl-PL" sz="3100" dirty="0"/>
              <a:t>, </a:t>
            </a:r>
            <a:r>
              <a:rPr lang="pl-PL" sz="3100" b="1" dirty="0">
                <a:solidFill>
                  <a:schemeClr val="accent1"/>
                </a:solidFill>
              </a:rPr>
              <a:t>transformator Tesli </a:t>
            </a:r>
            <a:r>
              <a:rPr lang="pl-PL" sz="3100" dirty="0"/>
              <a:t>(</a:t>
            </a:r>
            <a:r>
              <a:rPr lang="pl-PL" sz="3100" i="1" dirty="0"/>
              <a:t>rezonansowa cewka wysokonapięciowa</a:t>
            </a:r>
            <a:r>
              <a:rPr lang="pl-PL" sz="3100" dirty="0"/>
              <a:t>) i </a:t>
            </a:r>
            <a:r>
              <a:rPr lang="pl-PL" sz="3100" b="1" dirty="0">
                <a:solidFill>
                  <a:schemeClr val="accent1"/>
                </a:solidFill>
              </a:rPr>
              <a:t>świetlówka</a:t>
            </a:r>
            <a:r>
              <a:rPr lang="pl-PL" sz="3100" dirty="0"/>
              <a:t>.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3100" dirty="0"/>
              <a:t>Był m.in. twórcą pierwszych urządzeń zdalnie sterowanych drogą radiową</a:t>
            </a:r>
          </a:p>
          <a:p>
            <a:pPr marL="457200" indent="-457200" defTabSz="914400">
              <a:lnSpc>
                <a:spcPct val="100000"/>
              </a:lnSpc>
              <a:buFont typeface="Arial" charset="0"/>
              <a:buChar char="•"/>
            </a:pPr>
            <a:r>
              <a:rPr lang="pl-PL" sz="3100" dirty="0"/>
              <a:t>W </a:t>
            </a:r>
            <a:r>
              <a:rPr lang="pl-PL" sz="3100" b="1" dirty="0">
                <a:solidFill>
                  <a:schemeClr val="accent1"/>
                </a:solidFill>
              </a:rPr>
              <a:t>1893</a:t>
            </a:r>
            <a:r>
              <a:rPr lang="pl-PL" sz="3100" dirty="0">
                <a:solidFill>
                  <a:schemeClr val="accent1"/>
                </a:solidFill>
              </a:rPr>
              <a:t> </a:t>
            </a:r>
            <a:r>
              <a:rPr lang="pl-PL" sz="3100" dirty="0"/>
              <a:t>zaprezentował niewielkiej skali komunikację radiową na prezentacji dla „</a:t>
            </a:r>
            <a:r>
              <a:rPr lang="pl-PL" sz="3100" b="1" dirty="0" err="1">
                <a:solidFill>
                  <a:schemeClr val="accent1"/>
                </a:solidFill>
              </a:rPr>
              <a:t>National</a:t>
            </a:r>
            <a:r>
              <a:rPr lang="pl-PL" sz="3100" b="1" dirty="0">
                <a:solidFill>
                  <a:schemeClr val="accent1"/>
                </a:solidFill>
              </a:rPr>
              <a:t> </a:t>
            </a:r>
            <a:r>
              <a:rPr lang="pl-PL" sz="3100" b="1" dirty="0" err="1">
                <a:solidFill>
                  <a:schemeClr val="accent1"/>
                </a:solidFill>
              </a:rPr>
              <a:t>Electric</a:t>
            </a:r>
            <a:r>
              <a:rPr lang="pl-PL" sz="3100" b="1" dirty="0">
                <a:solidFill>
                  <a:schemeClr val="accent1"/>
                </a:solidFill>
              </a:rPr>
              <a:t> </a:t>
            </a:r>
            <a:r>
              <a:rPr lang="pl-PL" sz="3100" b="1" dirty="0" err="1">
                <a:solidFill>
                  <a:schemeClr val="accent1"/>
                </a:solidFill>
              </a:rPr>
              <a:t>Light</a:t>
            </a:r>
            <a:r>
              <a:rPr lang="pl-PL" sz="3100" b="1" dirty="0">
                <a:solidFill>
                  <a:schemeClr val="accent1"/>
                </a:solidFill>
              </a:rPr>
              <a:t> </a:t>
            </a:r>
            <a:r>
              <a:rPr lang="pl-PL" sz="3100" b="1" dirty="0" err="1">
                <a:solidFill>
                  <a:schemeClr val="accent1"/>
                </a:solidFill>
              </a:rPr>
              <a:t>Association</a:t>
            </a:r>
            <a:r>
              <a:rPr lang="pl-PL" sz="3100" dirty="0"/>
              <a:t>”.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>
          <a:xfrm>
            <a:off x="1192143" y="9040142"/>
            <a:ext cx="2915438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2FC7E577-7EE7-4D07-BE5D-9EB41B310E95}" type="datetime1">
              <a:rPr lang="en-US" sz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11/8/20</a:t>
            </a:fld>
            <a:endParaRPr lang="en-US" sz="1200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>
          <a:xfrm>
            <a:off x="14460234" y="9040142"/>
            <a:ext cx="1687885" cy="51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8E1CACDD-A4C7-41A8-8B80-61F80EFA8B8E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914400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03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">
      <a:dk1>
        <a:srgbClr val="572E2D"/>
      </a:dk1>
      <a:lt1>
        <a:srgbClr val="2A5657"/>
      </a:lt1>
      <a:dk2>
        <a:srgbClr val="42464D"/>
      </a:dk2>
      <a:lt2>
        <a:srgbClr val="D4D6D9"/>
      </a:lt2>
      <a:accent1>
        <a:srgbClr val="094EB3"/>
      </a:accent1>
      <a:accent2>
        <a:srgbClr val="1B8D14"/>
      </a:accent2>
      <a:accent3>
        <a:srgbClr val="ACB4B4"/>
      </a:accent3>
      <a:accent4>
        <a:srgbClr val="492625"/>
      </a:accent4>
      <a:accent5>
        <a:srgbClr val="AAB2D6"/>
      </a:accent5>
      <a:accent6>
        <a:srgbClr val="177F11"/>
      </a:accent6>
      <a:hlink>
        <a:srgbClr val="0000FF"/>
      </a:hlink>
      <a:folHlink>
        <a:srgbClr val="FF00FF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</TotalTime>
  <Words>2592</Words>
  <Application>Microsoft Macintosh PowerPoint</Application>
  <PresentationFormat>Custom</PresentationFormat>
  <Paragraphs>447</Paragraphs>
  <Slides>60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Helvetica Light</vt:lpstr>
      <vt:lpstr>Noteworthy Bold</vt:lpstr>
      <vt:lpstr>Motyw pakietu Office</vt:lpstr>
      <vt:lpstr>Co to jest telekomunikacja?</vt:lpstr>
      <vt:lpstr>Program (plan) wykładu</vt:lpstr>
      <vt:lpstr>Pojęcie telekomunikacji</vt:lpstr>
      <vt:lpstr>Pojęcie telekomunikacji</vt:lpstr>
      <vt:lpstr>Rys historyczny</vt:lpstr>
      <vt:lpstr>Samuel Finley Breese Morse (telegraf)</vt:lpstr>
      <vt:lpstr>Alexander Graham Bell (telefon)</vt:lpstr>
      <vt:lpstr>Guglielmo Marconi (radio)</vt:lpstr>
      <vt:lpstr>Nikola Tesla (radio)</vt:lpstr>
      <vt:lpstr>John Logie Baird (telewizja)</vt:lpstr>
      <vt:lpstr>George Robert Stibitz (sieć komputerowa)</vt:lpstr>
      <vt:lpstr>Robert Melancton Metcalfe (Internet)</vt:lpstr>
      <vt:lpstr>Modele systemów telekomunikacyjnych</vt:lpstr>
      <vt:lpstr>Historia warstwowych architektur sieci komputerowych</vt:lpstr>
      <vt:lpstr>Architektura sieci</vt:lpstr>
      <vt:lpstr>Ważniejsze warstwowe architektury sieci</vt:lpstr>
      <vt:lpstr>Modele systemów telekomunikacyjnych</vt:lpstr>
      <vt:lpstr>Model ISO/OSI (1/3)</vt:lpstr>
      <vt:lpstr>Model ISO/OSI (2/3)</vt:lpstr>
      <vt:lpstr>Model ISO/OSI (3/3)</vt:lpstr>
      <vt:lpstr>Model ISO/OSI </vt:lpstr>
      <vt:lpstr>Warstwa 1 ISO/OSI – fizyczna</vt:lpstr>
      <vt:lpstr>Warstwa 2 ISO/OSI – łącza danych</vt:lpstr>
      <vt:lpstr>Warstwa 3 ISO/OSI – sieciowa</vt:lpstr>
      <vt:lpstr>Warstwa 4 ISO/OSI – transportowa</vt:lpstr>
      <vt:lpstr>Warstwa 5 ISO/OSI – sesji</vt:lpstr>
      <vt:lpstr>Warstwa 6 ISO/OSI – prezentacji</vt:lpstr>
      <vt:lpstr>Warstwa 7 ISO/OSI – aplikacji</vt:lpstr>
      <vt:lpstr>Protokoły (1/2)</vt:lpstr>
      <vt:lpstr>Protokoły (2/2)</vt:lpstr>
      <vt:lpstr>Ramki i pakiety (1/3)</vt:lpstr>
      <vt:lpstr>Ramki i pakiety (2/3)</vt:lpstr>
      <vt:lpstr>Ramki i pakiety (3/3)</vt:lpstr>
      <vt:lpstr>Przykładowa zawartości nagłówka</vt:lpstr>
      <vt:lpstr>Protokoły komunikacyjne poszczególnych warstw (1/2)</vt:lpstr>
      <vt:lpstr>Protokoły komunikacyjne poszczególnych warstw (2/2)</vt:lpstr>
      <vt:lpstr>Dialog między równorzędnymi warstwami protokołów</vt:lpstr>
      <vt:lpstr>Komunikacja w Modelu OSI (przykład z warstwami 3 do 5)</vt:lpstr>
      <vt:lpstr>Konwersja i kapsułkowanie protokołów</vt:lpstr>
      <vt:lpstr>Kapsułkowanie protokołów (1/2)</vt:lpstr>
      <vt:lpstr>Kapsułkowanie protokołów (2/2)</vt:lpstr>
      <vt:lpstr>Kapsułkowanie danych wg Modelu OSI</vt:lpstr>
      <vt:lpstr>Animacja wyjaśniająca jak działa model OSI – pakiety przechodzące przez stos protokołów</vt:lpstr>
      <vt:lpstr>Animacja przepływu danych przez warstwy modelu ISO/OSI</vt:lpstr>
      <vt:lpstr>Konwersja protokołów</vt:lpstr>
      <vt:lpstr>Jak zapamiętać warstwy modelu warstwowego?</vt:lpstr>
      <vt:lpstr>Modele systemów telekomunikacyjnych</vt:lpstr>
      <vt:lpstr>Uproszczony stos protokołów</vt:lpstr>
      <vt:lpstr>Model TCP/IP</vt:lpstr>
      <vt:lpstr>Warstwa 1 TCP/IP – łącza</vt:lpstr>
      <vt:lpstr>Warstwa 2 TCP/IP – sieciowa</vt:lpstr>
      <vt:lpstr>Warstwa 3 TCP/IP – transportowa</vt:lpstr>
      <vt:lpstr>Warstwa 4 TCP/IP – aplikacji</vt:lpstr>
      <vt:lpstr>Połączenie TCP/IP dwóch hostów internetowych</vt:lpstr>
      <vt:lpstr>Kapsułkowanie TCP/IP</vt:lpstr>
      <vt:lpstr>Podsumowanie wykładu</vt:lpstr>
      <vt:lpstr>Podsumowanie wykładu</vt:lpstr>
      <vt:lpstr>Materiały dodatkowe</vt:lpstr>
      <vt:lpstr>Materiały (źródła) dodatkowe (1/2)</vt:lpstr>
      <vt:lpstr>Materiały (źródła) dodatkowe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Sony</dc:creator>
  <cp:lastModifiedBy>Mikołaj Leszczuk</cp:lastModifiedBy>
  <cp:revision>45</cp:revision>
  <dcterms:modified xsi:type="dcterms:W3CDTF">2020-11-08T01:11:15Z</dcterms:modified>
</cp:coreProperties>
</file>